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Libre Barcode 39"/>
      <p:regular r:id="rId25"/>
    </p:embeddedFont>
    <p:embeddedFont>
      <p:font typeface="Montserrat"/>
      <p:regular r:id="rId26"/>
      <p:bold r:id="rId27"/>
      <p:italic r:id="rId28"/>
      <p:boldItalic r:id="rId29"/>
    </p:embeddedFont>
    <p:embeddedFont>
      <p:font typeface="Rock Salt"/>
      <p:regular r:id="rId30"/>
    </p:embeddedFont>
    <p:embeddedFont>
      <p:font typeface="Permanent Marker"/>
      <p:regular r:id="rId31"/>
    </p:embeddedFont>
    <p:embeddedFont>
      <p:font typeface="Oxanium"/>
      <p:regular r:id="rId32"/>
      <p:bold r:id="rId33"/>
    </p:embeddedFont>
    <p:embeddedFont>
      <p:font typeface="Rubik Glitch"/>
      <p:regular r:id="rId34"/>
    </p:embeddedFont>
    <p:embeddedFont>
      <p:font typeface="Oxanium ExtraBold"/>
      <p:bold r:id="rId35"/>
    </p:embeddedFont>
    <p:embeddedFont>
      <p:font typeface="Spectral"/>
      <p:regular r:id="rId36"/>
      <p:bold r:id="rId37"/>
      <p:italic r:id="rId38"/>
      <p:boldItalic r:id="rId39"/>
    </p:embeddedFont>
    <p:embeddedFont>
      <p:font typeface="Montserrat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fntdata"/><Relationship Id="rId20" Type="http://schemas.openxmlformats.org/officeDocument/2006/relationships/slide" Target="slides/slide15.xml"/><Relationship Id="rId41" Type="http://schemas.openxmlformats.org/officeDocument/2006/relationships/font" Target="fonts/Montserrat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LibreBarcode39-regular.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ermanentMarker-regular.fntdata"/><Relationship Id="rId30" Type="http://schemas.openxmlformats.org/officeDocument/2006/relationships/font" Target="fonts/RockSalt-regular.fntdata"/><Relationship Id="rId11" Type="http://schemas.openxmlformats.org/officeDocument/2006/relationships/slide" Target="slides/slide6.xml"/><Relationship Id="rId33" Type="http://schemas.openxmlformats.org/officeDocument/2006/relationships/font" Target="fonts/Oxanium-bold.fntdata"/><Relationship Id="rId10" Type="http://schemas.openxmlformats.org/officeDocument/2006/relationships/slide" Target="slides/slide5.xml"/><Relationship Id="rId32" Type="http://schemas.openxmlformats.org/officeDocument/2006/relationships/font" Target="fonts/Oxanium-regular.fntdata"/><Relationship Id="rId13" Type="http://schemas.openxmlformats.org/officeDocument/2006/relationships/slide" Target="slides/slide8.xml"/><Relationship Id="rId35" Type="http://schemas.openxmlformats.org/officeDocument/2006/relationships/font" Target="fonts/OxaniumExtraBold-bold.fntdata"/><Relationship Id="rId12" Type="http://schemas.openxmlformats.org/officeDocument/2006/relationships/slide" Target="slides/slide7.xml"/><Relationship Id="rId34" Type="http://schemas.openxmlformats.org/officeDocument/2006/relationships/font" Target="fonts/RubikGlitch-regular.fntdata"/><Relationship Id="rId15" Type="http://schemas.openxmlformats.org/officeDocument/2006/relationships/slide" Target="slides/slide10.xml"/><Relationship Id="rId37" Type="http://schemas.openxmlformats.org/officeDocument/2006/relationships/font" Target="fonts/Spectral-bold.fntdata"/><Relationship Id="rId14" Type="http://schemas.openxmlformats.org/officeDocument/2006/relationships/slide" Target="slides/slide9.xml"/><Relationship Id="rId36" Type="http://schemas.openxmlformats.org/officeDocument/2006/relationships/font" Target="fonts/Spectral-regular.fntdata"/><Relationship Id="rId17" Type="http://schemas.openxmlformats.org/officeDocument/2006/relationships/slide" Target="slides/slide12.xml"/><Relationship Id="rId39" Type="http://schemas.openxmlformats.org/officeDocument/2006/relationships/font" Target="fonts/Spectral-boldItalic.fntdata"/><Relationship Id="rId16" Type="http://schemas.openxmlformats.org/officeDocument/2006/relationships/slide" Target="slides/slide11.xml"/><Relationship Id="rId38" Type="http://schemas.openxmlformats.org/officeDocument/2006/relationships/font" Target="fonts/Spectral-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bda5bc5e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bda5bc5e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e673c6e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e673c6e9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e673c6e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e673c6e9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e673c6e9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e673c6e9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bda5bc5e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bda5bc5e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e673c6e9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e673c6e9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be7a9730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be7a9730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be7a9730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be7a9730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c0fd35f5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c0fd35f5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bda5bc5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bda5bc5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bda5bc5e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bda5bc5e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c0fd35f5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c0fd35f5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e673c6e9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6e673c6e9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c0fd35f5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c0fd35f5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c0fd35f5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c0fd35f5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c0fd35f5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cc0fd35f5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bda5bc5e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bda5bc5e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e673c6e9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e673c6e9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55" name="Google Shape;55;p13"/>
          <p:cNvPicPr preferRelativeResize="0"/>
          <p:nvPr/>
        </p:nvPicPr>
        <p:blipFill>
          <a:blip r:embed="rId4">
            <a:alphaModFix/>
          </a:blip>
          <a:stretch>
            <a:fillRect/>
          </a:stretch>
        </p:blipFill>
        <p:spPr>
          <a:xfrm rot="10800000">
            <a:off x="3645875" y="2908025"/>
            <a:ext cx="2293925" cy="727175"/>
          </a:xfrm>
          <a:prstGeom prst="rect">
            <a:avLst/>
          </a:prstGeom>
          <a:noFill/>
          <a:ln>
            <a:noFill/>
          </a:ln>
        </p:spPr>
      </p:pic>
      <p:pic>
        <p:nvPicPr>
          <p:cNvPr id="56" name="Google Shape;56;p13"/>
          <p:cNvPicPr preferRelativeResize="0"/>
          <p:nvPr/>
        </p:nvPicPr>
        <p:blipFill>
          <a:blip r:embed="rId4">
            <a:alphaModFix/>
          </a:blip>
          <a:stretch>
            <a:fillRect/>
          </a:stretch>
        </p:blipFill>
        <p:spPr>
          <a:xfrm flipH="1" rot="10800000">
            <a:off x="8418550" y="2905325"/>
            <a:ext cx="2336049" cy="727175"/>
          </a:xfrm>
          <a:prstGeom prst="rect">
            <a:avLst/>
          </a:prstGeom>
          <a:noFill/>
          <a:ln>
            <a:noFill/>
          </a:ln>
        </p:spPr>
      </p:pic>
      <p:pic>
        <p:nvPicPr>
          <p:cNvPr id="57" name="Google Shape;57;p13"/>
          <p:cNvPicPr preferRelativeResize="0"/>
          <p:nvPr/>
        </p:nvPicPr>
        <p:blipFill>
          <a:blip r:embed="rId4">
            <a:alphaModFix/>
          </a:blip>
          <a:stretch>
            <a:fillRect/>
          </a:stretch>
        </p:blipFill>
        <p:spPr>
          <a:xfrm>
            <a:off x="3645875" y="1671675"/>
            <a:ext cx="1806425" cy="727175"/>
          </a:xfrm>
          <a:prstGeom prst="rect">
            <a:avLst/>
          </a:prstGeom>
          <a:noFill/>
          <a:ln>
            <a:noFill/>
          </a:ln>
        </p:spPr>
      </p:pic>
      <p:pic>
        <p:nvPicPr>
          <p:cNvPr id="58" name="Google Shape;58;p13"/>
          <p:cNvPicPr preferRelativeResize="0"/>
          <p:nvPr/>
        </p:nvPicPr>
        <p:blipFill>
          <a:blip r:embed="rId4">
            <a:alphaModFix/>
          </a:blip>
          <a:stretch>
            <a:fillRect/>
          </a:stretch>
        </p:blipFill>
        <p:spPr>
          <a:xfrm flipH="1" rot="10800000">
            <a:off x="6447650" y="1671675"/>
            <a:ext cx="3392724" cy="727175"/>
          </a:xfrm>
          <a:prstGeom prst="rect">
            <a:avLst/>
          </a:prstGeom>
          <a:noFill/>
          <a:ln>
            <a:noFill/>
          </a:ln>
        </p:spPr>
      </p:pic>
      <p:pic>
        <p:nvPicPr>
          <p:cNvPr id="59" name="Google Shape;59;p13"/>
          <p:cNvPicPr preferRelativeResize="0"/>
          <p:nvPr/>
        </p:nvPicPr>
        <p:blipFill>
          <a:blip r:embed="rId4">
            <a:alphaModFix/>
          </a:blip>
          <a:stretch>
            <a:fillRect/>
          </a:stretch>
        </p:blipFill>
        <p:spPr>
          <a:xfrm flipH="1" rot="10800000">
            <a:off x="3352522" y="2291925"/>
            <a:ext cx="7269919" cy="727177"/>
          </a:xfrm>
          <a:prstGeom prst="rect">
            <a:avLst/>
          </a:prstGeom>
          <a:noFill/>
          <a:ln>
            <a:noFill/>
          </a:ln>
        </p:spPr>
      </p:pic>
      <p:pic>
        <p:nvPicPr>
          <p:cNvPr id="60" name="Google Shape;60;p13"/>
          <p:cNvPicPr preferRelativeResize="0"/>
          <p:nvPr/>
        </p:nvPicPr>
        <p:blipFill>
          <a:blip r:embed="rId4">
            <a:alphaModFix/>
          </a:blip>
          <a:stretch>
            <a:fillRect/>
          </a:stretch>
        </p:blipFill>
        <p:spPr>
          <a:xfrm flipH="1">
            <a:off x="3352524" y="1025950"/>
            <a:ext cx="6840312" cy="727177"/>
          </a:xfrm>
          <a:prstGeom prst="rect">
            <a:avLst/>
          </a:prstGeom>
          <a:noFill/>
          <a:ln>
            <a:noFill/>
          </a:ln>
        </p:spPr>
      </p:pic>
      <p:pic>
        <p:nvPicPr>
          <p:cNvPr id="61" name="Google Shape;61;p13"/>
          <p:cNvPicPr preferRelativeResize="0"/>
          <p:nvPr/>
        </p:nvPicPr>
        <p:blipFill>
          <a:blip r:embed="rId4">
            <a:alphaModFix/>
          </a:blip>
          <a:stretch>
            <a:fillRect/>
          </a:stretch>
        </p:blipFill>
        <p:spPr>
          <a:xfrm>
            <a:off x="3418603" y="3536500"/>
            <a:ext cx="6840312" cy="727177"/>
          </a:xfrm>
          <a:prstGeom prst="rect">
            <a:avLst/>
          </a:prstGeom>
          <a:noFill/>
          <a:ln>
            <a:noFill/>
          </a:ln>
        </p:spPr>
      </p:pic>
      <p:pic>
        <p:nvPicPr>
          <p:cNvPr id="62" name="Google Shape;62;p13"/>
          <p:cNvPicPr preferRelativeResize="0"/>
          <p:nvPr/>
        </p:nvPicPr>
        <p:blipFill>
          <a:blip r:embed="rId4">
            <a:alphaModFix/>
          </a:blip>
          <a:stretch>
            <a:fillRect/>
          </a:stretch>
        </p:blipFill>
        <p:spPr>
          <a:xfrm rot="10800000">
            <a:off x="3418604" y="4133621"/>
            <a:ext cx="6840312" cy="727177"/>
          </a:xfrm>
          <a:prstGeom prst="rect">
            <a:avLst/>
          </a:prstGeom>
          <a:noFill/>
          <a:ln>
            <a:noFill/>
          </a:ln>
        </p:spPr>
      </p:pic>
      <p:pic>
        <p:nvPicPr>
          <p:cNvPr id="63" name="Google Shape;63;p13"/>
          <p:cNvPicPr preferRelativeResize="0"/>
          <p:nvPr/>
        </p:nvPicPr>
        <p:blipFill>
          <a:blip r:embed="rId4">
            <a:alphaModFix/>
          </a:blip>
          <a:stretch>
            <a:fillRect/>
          </a:stretch>
        </p:blipFill>
        <p:spPr>
          <a:xfrm flipH="1" rot="10800000">
            <a:off x="3352523" y="386282"/>
            <a:ext cx="6840312" cy="727177"/>
          </a:xfrm>
          <a:prstGeom prst="rect">
            <a:avLst/>
          </a:prstGeom>
          <a:noFill/>
          <a:ln>
            <a:noFill/>
          </a:ln>
        </p:spPr>
      </p:pic>
      <p:pic>
        <p:nvPicPr>
          <p:cNvPr id="64" name="Google Shape;64;p13"/>
          <p:cNvPicPr preferRelativeResize="0"/>
          <p:nvPr/>
        </p:nvPicPr>
        <p:blipFill>
          <a:blip r:embed="rId4">
            <a:alphaModFix/>
          </a:blip>
          <a:stretch>
            <a:fillRect/>
          </a:stretch>
        </p:blipFill>
        <p:spPr>
          <a:xfrm>
            <a:off x="3418613" y="-240025"/>
            <a:ext cx="6840312" cy="727177"/>
          </a:xfrm>
          <a:prstGeom prst="rect">
            <a:avLst/>
          </a:prstGeom>
          <a:noFill/>
          <a:ln>
            <a:noFill/>
          </a:ln>
        </p:spPr>
      </p:pic>
      <p:pic>
        <p:nvPicPr>
          <p:cNvPr id="65" name="Google Shape;65;p13"/>
          <p:cNvPicPr preferRelativeResize="0"/>
          <p:nvPr/>
        </p:nvPicPr>
        <p:blipFill>
          <a:blip r:embed="rId4">
            <a:alphaModFix/>
          </a:blip>
          <a:stretch>
            <a:fillRect/>
          </a:stretch>
        </p:blipFill>
        <p:spPr>
          <a:xfrm>
            <a:off x="3418603" y="4781073"/>
            <a:ext cx="6840312" cy="727177"/>
          </a:xfrm>
          <a:prstGeom prst="rect">
            <a:avLst/>
          </a:prstGeom>
          <a:noFill/>
          <a:ln>
            <a:noFill/>
          </a:ln>
        </p:spPr>
      </p:pic>
      <p:sp>
        <p:nvSpPr>
          <p:cNvPr id="66" name="Google Shape;66;p13"/>
          <p:cNvSpPr txBox="1"/>
          <p:nvPr/>
        </p:nvSpPr>
        <p:spPr>
          <a:xfrm>
            <a:off x="5452300" y="1610525"/>
            <a:ext cx="27729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4000">
                <a:solidFill>
                  <a:schemeClr val="dk1"/>
                </a:solidFill>
                <a:latin typeface="Courier New"/>
                <a:ea typeface="Courier New"/>
                <a:cs typeface="Courier New"/>
                <a:sym typeface="Courier New"/>
              </a:rPr>
              <a:t>NCC</a:t>
            </a:r>
            <a:endParaRPr b="1" sz="4000">
              <a:solidFill>
                <a:schemeClr val="dk1"/>
              </a:solidFill>
              <a:latin typeface="Courier New"/>
              <a:ea typeface="Courier New"/>
              <a:cs typeface="Courier New"/>
              <a:sym typeface="Courier New"/>
            </a:endParaRPr>
          </a:p>
        </p:txBody>
      </p:sp>
      <p:sp>
        <p:nvSpPr>
          <p:cNvPr id="67" name="Google Shape;67;p13"/>
          <p:cNvSpPr txBox="1"/>
          <p:nvPr/>
        </p:nvSpPr>
        <p:spPr>
          <a:xfrm>
            <a:off x="5844950" y="2834150"/>
            <a:ext cx="27171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4000">
                <a:solidFill>
                  <a:schemeClr val="dk1"/>
                </a:solidFill>
                <a:latin typeface="Courier New"/>
                <a:ea typeface="Courier New"/>
                <a:cs typeface="Courier New"/>
                <a:sym typeface="Courier New"/>
              </a:rPr>
              <a:t>Malaysia</a:t>
            </a:r>
            <a:endParaRPr b="1" sz="4000">
              <a:solidFill>
                <a:schemeClr val="dk1"/>
              </a:solidFill>
              <a:latin typeface="Courier New"/>
              <a:ea typeface="Courier New"/>
              <a:cs typeface="Courier New"/>
              <a:sym typeface="Courier New"/>
            </a:endParaRPr>
          </a:p>
        </p:txBody>
      </p:sp>
      <p:sp>
        <p:nvSpPr>
          <p:cNvPr id="68" name="Google Shape;68;p13"/>
          <p:cNvSpPr txBox="1"/>
          <p:nvPr/>
        </p:nvSpPr>
        <p:spPr>
          <a:xfrm>
            <a:off x="506525" y="2908025"/>
            <a:ext cx="2912100" cy="212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highlight>
                  <a:srgbClr val="00FF00"/>
                </a:highlight>
                <a:latin typeface="Courier New"/>
                <a:ea typeface="Courier New"/>
                <a:cs typeface="Courier New"/>
                <a:sym typeface="Courier New"/>
              </a:rPr>
              <a:t>Members:              </a:t>
            </a:r>
            <a:r>
              <a:rPr lang="en" sz="1500">
                <a:solidFill>
                  <a:srgbClr val="00FF00"/>
                </a:solidFill>
                <a:highlight>
                  <a:srgbClr val="00FF00"/>
                </a:highlight>
                <a:latin typeface="Courier New"/>
                <a:ea typeface="Courier New"/>
                <a:cs typeface="Courier New"/>
                <a:sym typeface="Courier New"/>
              </a:rPr>
              <a:t>.</a:t>
            </a:r>
            <a:endParaRPr sz="1500">
              <a:solidFill>
                <a:srgbClr val="00FF00"/>
              </a:solidFill>
              <a:highlight>
                <a:srgbClr val="00FF00"/>
              </a:highlight>
              <a:latin typeface="Courier New"/>
              <a:ea typeface="Courier New"/>
              <a:cs typeface="Courier New"/>
              <a:sym typeface="Courier New"/>
            </a:endParaRPr>
          </a:p>
          <a:p>
            <a:pPr indent="0" lvl="0" marL="0" rtl="0" algn="l">
              <a:spcBef>
                <a:spcPts val="0"/>
              </a:spcBef>
              <a:spcAft>
                <a:spcPts val="0"/>
              </a:spcAft>
              <a:buNone/>
            </a:pPr>
            <a:r>
              <a:t/>
            </a:r>
            <a:endParaRPr sz="600">
              <a:solidFill>
                <a:schemeClr val="dk1"/>
              </a:solidFill>
              <a:highlight>
                <a:srgbClr val="FF0000"/>
              </a:highlight>
              <a:latin typeface="Courier New"/>
              <a:ea typeface="Courier New"/>
              <a:cs typeface="Courier New"/>
              <a:sym typeface="Courier New"/>
            </a:endParaRPr>
          </a:p>
          <a:p>
            <a:pPr indent="0" lvl="0" marL="0" rtl="0" algn="l">
              <a:spcBef>
                <a:spcPts val="0"/>
              </a:spcBef>
              <a:spcAft>
                <a:spcPts val="0"/>
              </a:spcAft>
              <a:buNone/>
            </a:pPr>
            <a:r>
              <a:rPr b="1" lang="en" sz="1500">
                <a:solidFill>
                  <a:schemeClr val="dk1"/>
                </a:solidFill>
                <a:highlight>
                  <a:schemeClr val="lt1"/>
                </a:highlight>
                <a:latin typeface="Courier New"/>
                <a:ea typeface="Courier New"/>
                <a:cs typeface="Courier New"/>
                <a:sym typeface="Courier New"/>
              </a:rPr>
              <a:t>0136283</a:t>
            </a:r>
            <a:r>
              <a:rPr lang="en" sz="1500">
                <a:solidFill>
                  <a:schemeClr val="dk1"/>
                </a:solidFill>
                <a:highlight>
                  <a:schemeClr val="lt1"/>
                </a:highlight>
                <a:latin typeface="Courier New"/>
                <a:ea typeface="Courier New"/>
                <a:cs typeface="Courier New"/>
                <a:sym typeface="Courier New"/>
              </a:rPr>
              <a:t> </a:t>
            </a:r>
            <a:r>
              <a:rPr lang="en" sz="1500">
                <a:solidFill>
                  <a:schemeClr val="dk1"/>
                </a:solidFill>
                <a:highlight>
                  <a:schemeClr val="lt1"/>
                </a:highlight>
                <a:latin typeface="Courier New"/>
                <a:ea typeface="Courier New"/>
                <a:cs typeface="Courier New"/>
                <a:sym typeface="Courier New"/>
              </a:rPr>
              <a:t>Darren Barker </a:t>
            </a:r>
            <a:r>
              <a:rPr lang="en" sz="1500">
                <a:solidFill>
                  <a:schemeClr val="lt1"/>
                </a:solidFill>
                <a:highlight>
                  <a:schemeClr val="lt1"/>
                </a:highlight>
                <a:latin typeface="Courier New"/>
                <a:ea typeface="Courier New"/>
                <a:cs typeface="Courier New"/>
                <a:sym typeface="Courier New"/>
              </a:rPr>
              <a:t>.</a:t>
            </a:r>
            <a:endParaRPr sz="1500">
              <a:solidFill>
                <a:schemeClr val="lt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500">
                <a:solidFill>
                  <a:schemeClr val="dk1"/>
                </a:solidFill>
                <a:highlight>
                  <a:schemeClr val="lt1"/>
                </a:highlight>
                <a:latin typeface="Courier New"/>
                <a:ea typeface="Courier New"/>
                <a:cs typeface="Courier New"/>
                <a:sym typeface="Courier New"/>
              </a:rPr>
              <a:t>0131228</a:t>
            </a:r>
            <a:r>
              <a:rPr lang="en" sz="1500">
                <a:solidFill>
                  <a:schemeClr val="dk1"/>
                </a:solidFill>
                <a:highlight>
                  <a:schemeClr val="lt1"/>
                </a:highlight>
                <a:latin typeface="Courier New"/>
                <a:ea typeface="Courier New"/>
                <a:cs typeface="Courier New"/>
                <a:sym typeface="Courier New"/>
              </a:rPr>
              <a:t> Lee Peng Chung</a:t>
            </a:r>
            <a:r>
              <a:rPr lang="en" sz="1500">
                <a:solidFill>
                  <a:schemeClr val="lt1"/>
                </a:solidFill>
                <a:highlight>
                  <a:schemeClr val="lt1"/>
                </a:highlight>
                <a:latin typeface="Courier New"/>
                <a:ea typeface="Courier New"/>
                <a:cs typeface="Courier New"/>
                <a:sym typeface="Courier New"/>
              </a:rPr>
              <a:t>.</a:t>
            </a:r>
            <a:endParaRPr sz="1500">
              <a:solidFill>
                <a:schemeClr val="lt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500">
                <a:solidFill>
                  <a:schemeClr val="dk1"/>
                </a:solidFill>
                <a:highlight>
                  <a:schemeClr val="lt1"/>
                </a:highlight>
                <a:latin typeface="Courier New"/>
                <a:ea typeface="Courier New"/>
                <a:cs typeface="Courier New"/>
                <a:sym typeface="Courier New"/>
              </a:rPr>
              <a:t>0125960</a:t>
            </a:r>
            <a:r>
              <a:rPr lang="en" sz="1500">
                <a:solidFill>
                  <a:schemeClr val="dk1"/>
                </a:solidFill>
                <a:highlight>
                  <a:schemeClr val="lt1"/>
                </a:highlight>
                <a:latin typeface="Courier New"/>
                <a:ea typeface="Courier New"/>
                <a:cs typeface="Courier New"/>
                <a:sym typeface="Courier New"/>
              </a:rPr>
              <a:t> Timothy Chong  </a:t>
            </a:r>
            <a:endParaRPr sz="1500">
              <a:solidFill>
                <a:schemeClr val="lt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500">
                <a:solidFill>
                  <a:schemeClr val="dk1"/>
                </a:solidFill>
                <a:highlight>
                  <a:schemeClr val="lt1"/>
                </a:highlight>
                <a:latin typeface="Courier New"/>
                <a:ea typeface="Courier New"/>
                <a:cs typeface="Courier New"/>
                <a:sym typeface="Courier New"/>
              </a:rPr>
              <a:t>0135796  </a:t>
            </a:r>
            <a:r>
              <a:rPr lang="en" sz="1500">
                <a:solidFill>
                  <a:schemeClr val="dk1"/>
                </a:solidFill>
                <a:highlight>
                  <a:schemeClr val="lt1"/>
                </a:highlight>
                <a:latin typeface="Courier New"/>
                <a:ea typeface="Courier New"/>
                <a:cs typeface="Courier New"/>
                <a:sym typeface="Courier New"/>
              </a:rPr>
              <a:t>Tan Chung Kun </a:t>
            </a:r>
            <a:endParaRPr sz="1500">
              <a:solidFill>
                <a:schemeClr val="lt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500">
                <a:solidFill>
                  <a:schemeClr val="dk1"/>
                </a:solidFill>
                <a:highlight>
                  <a:schemeClr val="lt1"/>
                </a:highlight>
                <a:latin typeface="Courier New"/>
                <a:ea typeface="Courier New"/>
                <a:cs typeface="Courier New"/>
                <a:sym typeface="Courier New"/>
              </a:rPr>
              <a:t>0132867 </a:t>
            </a:r>
            <a:r>
              <a:rPr lang="en" sz="1500">
                <a:solidFill>
                  <a:schemeClr val="dk1"/>
                </a:solidFill>
                <a:highlight>
                  <a:schemeClr val="lt1"/>
                </a:highlight>
                <a:latin typeface="Courier New"/>
                <a:ea typeface="Courier New"/>
                <a:cs typeface="Courier New"/>
                <a:sym typeface="Courier New"/>
              </a:rPr>
              <a:t>Brendon Wei   </a:t>
            </a:r>
            <a:r>
              <a:rPr lang="en" sz="1500">
                <a:solidFill>
                  <a:schemeClr val="lt1"/>
                </a:solidFill>
                <a:highlight>
                  <a:schemeClr val="lt1"/>
                </a:highlight>
                <a:latin typeface="Courier New"/>
                <a:ea typeface="Courier New"/>
                <a:cs typeface="Courier New"/>
                <a:sym typeface="Courier New"/>
              </a:rPr>
              <a:t>.</a:t>
            </a:r>
            <a:endParaRPr sz="1500">
              <a:solidFill>
                <a:schemeClr val="lt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500">
                <a:solidFill>
                  <a:schemeClr val="dk1"/>
                </a:solidFill>
                <a:highlight>
                  <a:schemeClr val="lt1"/>
                </a:highlight>
                <a:latin typeface="Courier New"/>
                <a:ea typeface="Courier New"/>
                <a:cs typeface="Courier New"/>
                <a:sym typeface="Courier New"/>
              </a:rPr>
              <a:t>0135933</a:t>
            </a:r>
            <a:r>
              <a:rPr lang="en" sz="1500">
                <a:solidFill>
                  <a:schemeClr val="dk1"/>
                </a:solidFill>
                <a:highlight>
                  <a:schemeClr val="lt1"/>
                </a:highlight>
                <a:latin typeface="Courier New"/>
                <a:ea typeface="Courier New"/>
                <a:cs typeface="Courier New"/>
                <a:sym typeface="Courier New"/>
              </a:rPr>
              <a:t> Lau Jaw Cherng</a:t>
            </a:r>
            <a:r>
              <a:rPr lang="en" sz="1500">
                <a:solidFill>
                  <a:schemeClr val="lt1"/>
                </a:solidFill>
                <a:highlight>
                  <a:schemeClr val="lt1"/>
                </a:highlight>
                <a:latin typeface="Courier New"/>
                <a:ea typeface="Courier New"/>
                <a:cs typeface="Courier New"/>
                <a:sym typeface="Courier New"/>
              </a:rPr>
              <a:t>.</a:t>
            </a:r>
            <a:endParaRPr sz="1500">
              <a:solidFill>
                <a:schemeClr val="lt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500">
                <a:solidFill>
                  <a:schemeClr val="dk1"/>
                </a:solidFill>
                <a:highlight>
                  <a:schemeClr val="lt1"/>
                </a:highlight>
                <a:latin typeface="Courier New"/>
                <a:ea typeface="Courier New"/>
                <a:cs typeface="Courier New"/>
                <a:sym typeface="Courier New"/>
              </a:rPr>
              <a:t>0135760</a:t>
            </a:r>
            <a:r>
              <a:rPr lang="en" sz="1500">
                <a:solidFill>
                  <a:schemeClr val="dk1"/>
                </a:solidFill>
                <a:highlight>
                  <a:schemeClr val="lt1"/>
                </a:highlight>
                <a:latin typeface="Courier New"/>
                <a:ea typeface="Courier New"/>
                <a:cs typeface="Courier New"/>
                <a:sym typeface="Courier New"/>
              </a:rPr>
              <a:t> Joshua Yeoh</a:t>
            </a:r>
            <a:endParaRPr sz="1500">
              <a:solidFill>
                <a:schemeClr val="lt1"/>
              </a:solidFill>
              <a:highlight>
                <a:schemeClr val="lt1"/>
              </a:highlight>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47" name="Google Shape;147;p22"/>
          <p:cNvPicPr preferRelativeResize="0"/>
          <p:nvPr/>
        </p:nvPicPr>
        <p:blipFill rotWithShape="1">
          <a:blip r:embed="rId4">
            <a:alphaModFix amt="80000"/>
          </a:blip>
          <a:srcRect b="0" l="0" r="0" t="0"/>
          <a:stretch/>
        </p:blipFill>
        <p:spPr>
          <a:xfrm>
            <a:off x="597288" y="-5177669"/>
            <a:ext cx="9144000" cy="13715988"/>
          </a:xfrm>
          <a:prstGeom prst="rect">
            <a:avLst/>
          </a:prstGeom>
          <a:noFill/>
          <a:ln>
            <a:noFill/>
          </a:ln>
        </p:spPr>
      </p:pic>
      <p:sp>
        <p:nvSpPr>
          <p:cNvPr id="148" name="Google Shape;148;p22"/>
          <p:cNvSpPr txBox="1"/>
          <p:nvPr>
            <p:ph idx="4294967295" type="title"/>
          </p:nvPr>
        </p:nvSpPr>
        <p:spPr>
          <a:xfrm>
            <a:off x="3445650" y="2214100"/>
            <a:ext cx="225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Courier New"/>
                <a:ea typeface="Courier New"/>
                <a:cs typeface="Courier New"/>
                <a:sym typeface="Courier New"/>
              </a:rPr>
              <a:t>Intention</a:t>
            </a:r>
            <a:endParaRPr b="1" sz="3000" u="sng">
              <a:latin typeface="Courier New"/>
              <a:ea typeface="Courier New"/>
              <a:cs typeface="Courier New"/>
              <a:sym typeface="Courier New"/>
            </a:endParaRPr>
          </a:p>
        </p:txBody>
      </p:sp>
      <p:pic>
        <p:nvPicPr>
          <p:cNvPr id="149" name="Google Shape;149;p22"/>
          <p:cNvPicPr preferRelativeResize="0"/>
          <p:nvPr/>
        </p:nvPicPr>
        <p:blipFill>
          <a:blip r:embed="rId5">
            <a:alphaModFix/>
          </a:blip>
          <a:stretch>
            <a:fillRect/>
          </a:stretch>
        </p:blipFill>
        <p:spPr>
          <a:xfrm>
            <a:off x="984250" y="2989125"/>
            <a:ext cx="5502151" cy="572700"/>
          </a:xfrm>
          <a:prstGeom prst="rect">
            <a:avLst/>
          </a:prstGeom>
          <a:noFill/>
          <a:ln>
            <a:noFill/>
          </a:ln>
        </p:spPr>
      </p:pic>
      <p:pic>
        <p:nvPicPr>
          <p:cNvPr id="150" name="Google Shape;150;p22"/>
          <p:cNvPicPr preferRelativeResize="0"/>
          <p:nvPr/>
        </p:nvPicPr>
        <p:blipFill>
          <a:blip r:embed="rId5">
            <a:alphaModFix/>
          </a:blip>
          <a:stretch>
            <a:fillRect/>
          </a:stretch>
        </p:blipFill>
        <p:spPr>
          <a:xfrm>
            <a:off x="1050175" y="3561825"/>
            <a:ext cx="4002280" cy="572700"/>
          </a:xfrm>
          <a:prstGeom prst="rect">
            <a:avLst/>
          </a:prstGeom>
          <a:noFill/>
          <a:ln>
            <a:noFill/>
          </a:ln>
        </p:spPr>
      </p:pic>
      <p:pic>
        <p:nvPicPr>
          <p:cNvPr id="151" name="Google Shape;151;p22"/>
          <p:cNvPicPr preferRelativeResize="0"/>
          <p:nvPr/>
        </p:nvPicPr>
        <p:blipFill>
          <a:blip r:embed="rId5">
            <a:alphaModFix/>
          </a:blip>
          <a:stretch>
            <a:fillRect/>
          </a:stretch>
        </p:blipFill>
        <p:spPr>
          <a:xfrm>
            <a:off x="4295994" y="3578275"/>
            <a:ext cx="4002280" cy="572700"/>
          </a:xfrm>
          <a:prstGeom prst="rect">
            <a:avLst/>
          </a:prstGeom>
          <a:noFill/>
          <a:ln>
            <a:noFill/>
          </a:ln>
        </p:spPr>
      </p:pic>
      <p:pic>
        <p:nvPicPr>
          <p:cNvPr id="152" name="Google Shape;152;p22"/>
          <p:cNvPicPr preferRelativeResize="0"/>
          <p:nvPr/>
        </p:nvPicPr>
        <p:blipFill>
          <a:blip r:embed="rId5">
            <a:alphaModFix/>
          </a:blip>
          <a:stretch>
            <a:fillRect/>
          </a:stretch>
        </p:blipFill>
        <p:spPr>
          <a:xfrm flipH="1" rot="10800000">
            <a:off x="1195850" y="1503250"/>
            <a:ext cx="2511050" cy="572700"/>
          </a:xfrm>
          <a:prstGeom prst="rect">
            <a:avLst/>
          </a:prstGeom>
          <a:noFill/>
          <a:ln>
            <a:noFill/>
          </a:ln>
        </p:spPr>
      </p:pic>
      <p:pic>
        <p:nvPicPr>
          <p:cNvPr id="153" name="Google Shape;153;p22"/>
          <p:cNvPicPr preferRelativeResize="0"/>
          <p:nvPr/>
        </p:nvPicPr>
        <p:blipFill>
          <a:blip r:embed="rId5">
            <a:alphaModFix/>
          </a:blip>
          <a:stretch>
            <a:fillRect/>
          </a:stretch>
        </p:blipFill>
        <p:spPr>
          <a:xfrm flipH="1" rot="10800000">
            <a:off x="4108546" y="930550"/>
            <a:ext cx="4002280" cy="572700"/>
          </a:xfrm>
          <a:prstGeom prst="rect">
            <a:avLst/>
          </a:prstGeom>
          <a:noFill/>
          <a:ln>
            <a:noFill/>
          </a:ln>
        </p:spPr>
      </p:pic>
      <p:pic>
        <p:nvPicPr>
          <p:cNvPr id="154" name="Google Shape;154;p22"/>
          <p:cNvPicPr preferRelativeResize="0"/>
          <p:nvPr/>
        </p:nvPicPr>
        <p:blipFill>
          <a:blip r:embed="rId5">
            <a:alphaModFix/>
          </a:blip>
          <a:stretch>
            <a:fillRect/>
          </a:stretch>
        </p:blipFill>
        <p:spPr>
          <a:xfrm rot="10800000">
            <a:off x="1111544" y="930550"/>
            <a:ext cx="4283976" cy="572700"/>
          </a:xfrm>
          <a:prstGeom prst="rect">
            <a:avLst/>
          </a:prstGeom>
          <a:noFill/>
          <a:ln>
            <a:noFill/>
          </a:ln>
        </p:spPr>
      </p:pic>
      <p:pic>
        <p:nvPicPr>
          <p:cNvPr id="155" name="Google Shape;155;p22"/>
          <p:cNvPicPr preferRelativeResize="0"/>
          <p:nvPr/>
        </p:nvPicPr>
        <p:blipFill>
          <a:blip r:embed="rId5">
            <a:alphaModFix/>
          </a:blip>
          <a:stretch>
            <a:fillRect/>
          </a:stretch>
        </p:blipFill>
        <p:spPr>
          <a:xfrm>
            <a:off x="3494000" y="1503250"/>
            <a:ext cx="4515975"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1" name="Google Shape;161;p23"/>
          <p:cNvSpPr txBox="1"/>
          <p:nvPr>
            <p:ph type="title"/>
          </p:nvPr>
        </p:nvSpPr>
        <p:spPr>
          <a:xfrm>
            <a:off x="311700" y="202175"/>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Intention 1. Telling Before Showing, </a:t>
            </a:r>
            <a:endParaRPr b="1"/>
          </a:p>
          <a:p>
            <a:pPr indent="457200" lvl="0" marL="1371600" rtl="0" algn="l">
              <a:spcBef>
                <a:spcPts val="0"/>
              </a:spcBef>
              <a:spcAft>
                <a:spcPts val="0"/>
              </a:spcAft>
              <a:buNone/>
            </a:pPr>
            <a:r>
              <a:rPr b="1" lang="en"/>
              <a:t>Toying Expectations</a:t>
            </a:r>
            <a:endParaRPr b="1"/>
          </a:p>
        </p:txBody>
      </p:sp>
      <p:sp>
        <p:nvSpPr>
          <p:cNvPr id="162" name="Google Shape;162;p23"/>
          <p:cNvSpPr txBox="1"/>
          <p:nvPr>
            <p:ph type="title"/>
          </p:nvPr>
        </p:nvSpPr>
        <p:spPr>
          <a:xfrm>
            <a:off x="765275" y="1145500"/>
            <a:ext cx="5178900" cy="366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 sz="1438">
                <a:latin typeface="Courier New"/>
                <a:ea typeface="Courier New"/>
                <a:cs typeface="Courier New"/>
                <a:sym typeface="Courier New"/>
              </a:rPr>
              <a:t>Tell</a:t>
            </a:r>
            <a:r>
              <a:rPr lang="en" sz="1438">
                <a:latin typeface="Courier New"/>
                <a:ea typeface="Courier New"/>
                <a:cs typeface="Courier New"/>
                <a:sym typeface="Courier New"/>
              </a:rPr>
              <a:t> players instructions of what they’ll encounter &amp; how to act.</a:t>
            </a:r>
            <a:endParaRPr sz="1438">
              <a:latin typeface="Courier New"/>
              <a:ea typeface="Courier New"/>
              <a:cs typeface="Courier New"/>
              <a:sym typeface="Courier New"/>
            </a:endParaRPr>
          </a:p>
          <a:p>
            <a:pPr indent="0" lvl="0" marL="0" rtl="0" algn="l">
              <a:spcBef>
                <a:spcPts val="0"/>
              </a:spcBef>
              <a:spcAft>
                <a:spcPts val="0"/>
              </a:spcAft>
              <a:buSzPts val="990"/>
              <a:buNone/>
            </a:pPr>
            <a:r>
              <a:t/>
            </a:r>
            <a:endParaRPr sz="700">
              <a:latin typeface="Courier New"/>
              <a:ea typeface="Courier New"/>
              <a:cs typeface="Courier New"/>
              <a:sym typeface="Courier New"/>
            </a:endParaRPr>
          </a:p>
          <a:p>
            <a:pPr indent="0" lvl="0" marL="0" rtl="0" algn="l">
              <a:spcBef>
                <a:spcPts val="0"/>
              </a:spcBef>
              <a:spcAft>
                <a:spcPts val="0"/>
              </a:spcAft>
              <a:buSzPts val="990"/>
              <a:buNone/>
            </a:pPr>
            <a:r>
              <a:rPr lang="en" sz="1438">
                <a:latin typeface="Courier New"/>
                <a:ea typeface="Courier New"/>
                <a:cs typeface="Courier New"/>
                <a:sym typeface="Courier New"/>
              </a:rPr>
              <a:t>And then,</a:t>
            </a:r>
            <a:r>
              <a:rPr b="1" i="1" lang="en" sz="1438">
                <a:latin typeface="Courier New"/>
                <a:ea typeface="Courier New"/>
                <a:cs typeface="Courier New"/>
                <a:sym typeface="Courier New"/>
              </a:rPr>
              <a:t> show</a:t>
            </a:r>
            <a:r>
              <a:rPr lang="en" sz="1438">
                <a:latin typeface="Courier New"/>
                <a:ea typeface="Courier New"/>
                <a:cs typeface="Courier New"/>
                <a:sym typeface="Courier New"/>
              </a:rPr>
              <a:t> players what they've been</a:t>
            </a:r>
            <a:r>
              <a:rPr lang="en" sz="1438">
                <a:latin typeface="Courier New"/>
                <a:ea typeface="Courier New"/>
                <a:cs typeface="Courier New"/>
                <a:sym typeface="Courier New"/>
              </a:rPr>
              <a:t> </a:t>
            </a:r>
            <a:r>
              <a:rPr lang="en" sz="1438">
                <a:latin typeface="Courier New"/>
                <a:ea typeface="Courier New"/>
                <a:cs typeface="Courier New"/>
                <a:sym typeface="Courier New"/>
              </a:rPr>
              <a:t>dreading to challenge their assumptions.</a:t>
            </a:r>
            <a:endParaRPr sz="1438">
              <a:latin typeface="Courier New"/>
              <a:ea typeface="Courier New"/>
              <a:cs typeface="Courier New"/>
              <a:sym typeface="Courier New"/>
            </a:endParaRPr>
          </a:p>
          <a:p>
            <a:pPr indent="0" lvl="0" marL="0" rtl="0" algn="l">
              <a:spcBef>
                <a:spcPts val="0"/>
              </a:spcBef>
              <a:spcAft>
                <a:spcPts val="0"/>
              </a:spcAft>
              <a:buSzPts val="990"/>
              <a:buNone/>
            </a:pPr>
            <a:r>
              <a:t/>
            </a:r>
            <a:endParaRPr sz="1438">
              <a:latin typeface="Courier New"/>
              <a:ea typeface="Courier New"/>
              <a:cs typeface="Courier New"/>
              <a:sym typeface="Courier New"/>
            </a:endParaRPr>
          </a:p>
          <a:p>
            <a:pPr indent="-319913" lvl="0" marL="457200" rtl="0" algn="l">
              <a:spcBef>
                <a:spcPts val="0"/>
              </a:spcBef>
              <a:spcAft>
                <a:spcPts val="0"/>
              </a:spcAft>
              <a:buSzPts val="1438"/>
              <a:buFont typeface="Courier New"/>
              <a:buChar char="➔"/>
            </a:pPr>
            <a:r>
              <a:rPr lang="en" sz="1438">
                <a:latin typeface="Courier New"/>
                <a:ea typeface="Courier New"/>
                <a:cs typeface="Courier New"/>
                <a:sym typeface="Courier New"/>
              </a:rPr>
              <a:t>Balance between knowing and not knowing through sight or sound (clues or sightings) and feedback (result of actions).</a:t>
            </a:r>
            <a:endParaRPr sz="1438">
              <a:latin typeface="Courier New"/>
              <a:ea typeface="Courier New"/>
              <a:cs typeface="Courier New"/>
              <a:sym typeface="Courier New"/>
            </a:endParaRPr>
          </a:p>
          <a:p>
            <a:pPr indent="0" lvl="0" marL="0" rtl="0" algn="l">
              <a:spcBef>
                <a:spcPts val="0"/>
              </a:spcBef>
              <a:spcAft>
                <a:spcPts val="0"/>
              </a:spcAft>
              <a:buSzPts val="990"/>
              <a:buNone/>
            </a:pPr>
            <a:r>
              <a:t/>
            </a:r>
            <a:endParaRPr sz="738">
              <a:latin typeface="Courier New"/>
              <a:ea typeface="Courier New"/>
              <a:cs typeface="Courier New"/>
              <a:sym typeface="Courier New"/>
            </a:endParaRPr>
          </a:p>
          <a:p>
            <a:pPr indent="-319913" lvl="0" marL="457200" rtl="0" algn="l">
              <a:spcBef>
                <a:spcPts val="0"/>
              </a:spcBef>
              <a:spcAft>
                <a:spcPts val="0"/>
              </a:spcAft>
              <a:buSzPts val="1438"/>
              <a:buFont typeface="Courier New"/>
              <a:buChar char="➔"/>
            </a:pPr>
            <a:r>
              <a:rPr lang="en" sz="1438">
                <a:latin typeface="Courier New"/>
                <a:ea typeface="Courier New"/>
                <a:cs typeface="Courier New"/>
                <a:sym typeface="Courier New"/>
              </a:rPr>
              <a:t>Filtered information through vaguely formal, objective or technical descriptors. </a:t>
            </a:r>
            <a:endParaRPr sz="1438">
              <a:latin typeface="Courier New"/>
              <a:ea typeface="Courier New"/>
              <a:cs typeface="Courier New"/>
              <a:sym typeface="Courier New"/>
            </a:endParaRPr>
          </a:p>
          <a:p>
            <a:pPr indent="0" lvl="0" marL="0" rtl="0" algn="l">
              <a:spcBef>
                <a:spcPts val="0"/>
              </a:spcBef>
              <a:spcAft>
                <a:spcPts val="0"/>
              </a:spcAft>
              <a:buSzPts val="990"/>
              <a:buNone/>
            </a:pPr>
            <a:r>
              <a:t/>
            </a:r>
            <a:endParaRPr sz="1538">
              <a:latin typeface="Courier New"/>
              <a:ea typeface="Courier New"/>
              <a:cs typeface="Courier New"/>
              <a:sym typeface="Courier New"/>
            </a:endParaRPr>
          </a:p>
        </p:txBody>
      </p:sp>
      <p:sp>
        <p:nvSpPr>
          <p:cNvPr id="163" name="Google Shape;163;p23"/>
          <p:cNvSpPr txBox="1"/>
          <p:nvPr/>
        </p:nvSpPr>
        <p:spPr>
          <a:xfrm>
            <a:off x="765275" y="4068150"/>
            <a:ext cx="8331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ourier New"/>
              <a:buChar char="➔"/>
            </a:pPr>
            <a:r>
              <a:rPr lang="en">
                <a:solidFill>
                  <a:schemeClr val="dk1"/>
                </a:solidFill>
                <a:latin typeface="Courier New"/>
                <a:ea typeface="Courier New"/>
                <a:cs typeface="Courier New"/>
                <a:sym typeface="Courier New"/>
              </a:rPr>
              <a:t>Player has to survive from 10am </a:t>
            </a:r>
            <a:endParaRPr>
              <a:solidFill>
                <a:schemeClr val="dk1"/>
              </a:solidFill>
              <a:latin typeface="Courier New"/>
              <a:ea typeface="Courier New"/>
              <a:cs typeface="Courier New"/>
              <a:sym typeface="Courier New"/>
            </a:endParaRPr>
          </a:p>
          <a:p>
            <a:pPr indent="0" lvl="0" marL="457200" rtl="0" algn="l">
              <a:spcBef>
                <a:spcPts val="0"/>
              </a:spcBef>
              <a:spcAft>
                <a:spcPts val="0"/>
              </a:spcAft>
              <a:buNone/>
            </a:pPr>
            <a:r>
              <a:rPr lang="en">
                <a:solidFill>
                  <a:schemeClr val="dk1"/>
                </a:solidFill>
                <a:latin typeface="Courier New"/>
                <a:ea typeface="Courier New"/>
                <a:cs typeface="Courier New"/>
                <a:sym typeface="Courier New"/>
              </a:rPr>
              <a:t>to 6pm.</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9" name="Google Shape;169;p24"/>
          <p:cNvSpPr txBox="1"/>
          <p:nvPr>
            <p:ph type="title"/>
          </p:nvPr>
        </p:nvSpPr>
        <p:spPr>
          <a:xfrm>
            <a:off x="311700" y="20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Intention </a:t>
            </a:r>
            <a:r>
              <a:rPr b="1" lang="en"/>
              <a:t>2. Grave Consequences</a:t>
            </a:r>
            <a:endParaRPr b="1"/>
          </a:p>
        </p:txBody>
      </p:sp>
      <p:pic>
        <p:nvPicPr>
          <p:cNvPr id="170" name="Google Shape;170;p24"/>
          <p:cNvPicPr preferRelativeResize="0"/>
          <p:nvPr/>
        </p:nvPicPr>
        <p:blipFill>
          <a:blip r:embed="rId4">
            <a:alphaModFix/>
          </a:blip>
          <a:stretch>
            <a:fillRect/>
          </a:stretch>
        </p:blipFill>
        <p:spPr>
          <a:xfrm>
            <a:off x="6469500" y="639797"/>
            <a:ext cx="2362801" cy="3342025"/>
          </a:xfrm>
          <a:prstGeom prst="rect">
            <a:avLst/>
          </a:prstGeom>
          <a:noFill/>
          <a:ln>
            <a:noFill/>
          </a:ln>
        </p:spPr>
      </p:pic>
      <p:sp>
        <p:nvSpPr>
          <p:cNvPr id="171" name="Google Shape;171;p24"/>
          <p:cNvSpPr txBox="1"/>
          <p:nvPr>
            <p:ph type="title"/>
          </p:nvPr>
        </p:nvSpPr>
        <p:spPr>
          <a:xfrm>
            <a:off x="765275" y="925425"/>
            <a:ext cx="5704200" cy="3665700"/>
          </a:xfrm>
          <a:prstGeom prst="rect">
            <a:avLst/>
          </a:prstGeom>
        </p:spPr>
        <p:txBody>
          <a:bodyPr anchorCtr="0" anchor="t" bIns="91425" lIns="91425" spcFirstLastPara="1" rIns="91425" wrap="square" tIns="91425">
            <a:normAutofit/>
          </a:bodyPr>
          <a:lstStyle/>
          <a:p>
            <a:pPr indent="-318770" lvl="0" marL="457200" rtl="0" algn="l">
              <a:spcBef>
                <a:spcPts val="0"/>
              </a:spcBef>
              <a:spcAft>
                <a:spcPts val="0"/>
              </a:spcAft>
              <a:buSzPts val="1420"/>
              <a:buFont typeface="Courier New"/>
              <a:buChar char="➔"/>
            </a:pPr>
            <a:r>
              <a:rPr lang="en" sz="1420">
                <a:latin typeface="Courier New"/>
                <a:ea typeface="Courier New"/>
                <a:cs typeface="Courier New"/>
                <a:sym typeface="Courier New"/>
              </a:rPr>
              <a:t>Calling "Specialists" to suppress a certain creature, nullify their anger/threat</a:t>
            </a:r>
            <a:endParaRPr sz="1420">
              <a:latin typeface="Courier New"/>
              <a:ea typeface="Courier New"/>
              <a:cs typeface="Courier New"/>
              <a:sym typeface="Courier New"/>
            </a:endParaRPr>
          </a:p>
          <a:p>
            <a:pPr indent="0" lvl="0" marL="457200" rtl="0" algn="l">
              <a:spcBef>
                <a:spcPts val="0"/>
              </a:spcBef>
              <a:spcAft>
                <a:spcPts val="0"/>
              </a:spcAft>
              <a:buNone/>
            </a:pPr>
            <a:r>
              <a:t/>
            </a:r>
            <a:endParaRPr sz="800">
              <a:latin typeface="Courier New"/>
              <a:ea typeface="Courier New"/>
              <a:cs typeface="Courier New"/>
              <a:sym typeface="Courier New"/>
            </a:endParaRPr>
          </a:p>
          <a:p>
            <a:pPr indent="-318770" lvl="0" marL="457200" rtl="0" algn="l">
              <a:spcBef>
                <a:spcPts val="0"/>
              </a:spcBef>
              <a:spcAft>
                <a:spcPts val="0"/>
              </a:spcAft>
              <a:buSzPts val="1420"/>
              <a:buFont typeface="Courier New"/>
              <a:buChar char="➔"/>
            </a:pPr>
            <a:r>
              <a:rPr lang="en" sz="1420">
                <a:latin typeface="Courier New"/>
                <a:ea typeface="Courier New"/>
                <a:cs typeface="Courier New"/>
                <a:sym typeface="Courier New"/>
              </a:rPr>
              <a:t>If the player makes a wrong call, the specialist is killed and cannot be called upon again.</a:t>
            </a:r>
            <a:endParaRPr sz="1420">
              <a:latin typeface="Courier New"/>
              <a:ea typeface="Courier New"/>
              <a:cs typeface="Courier New"/>
              <a:sym typeface="Courier New"/>
            </a:endParaRPr>
          </a:p>
          <a:p>
            <a:pPr indent="0" lvl="0" marL="457200" rtl="0" algn="l">
              <a:spcBef>
                <a:spcPts val="0"/>
              </a:spcBef>
              <a:spcAft>
                <a:spcPts val="0"/>
              </a:spcAft>
              <a:buNone/>
            </a:pPr>
            <a:r>
              <a:t/>
            </a:r>
            <a:endParaRPr sz="820">
              <a:latin typeface="Courier New"/>
              <a:ea typeface="Courier New"/>
              <a:cs typeface="Courier New"/>
              <a:sym typeface="Courier New"/>
            </a:endParaRPr>
          </a:p>
          <a:p>
            <a:pPr indent="-318770" lvl="0" marL="457200" rtl="0" algn="l">
              <a:spcBef>
                <a:spcPts val="0"/>
              </a:spcBef>
              <a:spcAft>
                <a:spcPts val="0"/>
              </a:spcAft>
              <a:buSzPts val="1420"/>
              <a:buFont typeface="Courier New"/>
              <a:buChar char="➔"/>
            </a:pPr>
            <a:r>
              <a:rPr lang="en" sz="1420">
                <a:latin typeface="Courier New"/>
                <a:ea typeface="Courier New"/>
                <a:cs typeface="Courier New"/>
                <a:sym typeface="Courier New"/>
              </a:rPr>
              <a:t>The game won’t end if the player makes the wrong call, it only makes the creature even more aggressive</a:t>
            </a:r>
            <a:endParaRPr sz="1420">
              <a:latin typeface="Courier New"/>
              <a:ea typeface="Courier New"/>
              <a:cs typeface="Courier New"/>
              <a:sym typeface="Courier New"/>
            </a:endParaRPr>
          </a:p>
          <a:p>
            <a:pPr indent="0" lvl="0" marL="0" rtl="0" algn="l">
              <a:spcBef>
                <a:spcPts val="0"/>
              </a:spcBef>
              <a:spcAft>
                <a:spcPts val="0"/>
              </a:spcAft>
              <a:buNone/>
            </a:pPr>
            <a:r>
              <a:t/>
            </a:r>
            <a:endParaRPr sz="1620">
              <a:latin typeface="Courier New"/>
              <a:ea typeface="Courier New"/>
              <a:cs typeface="Courier New"/>
              <a:sym typeface="Courier New"/>
            </a:endParaRPr>
          </a:p>
          <a:p>
            <a:pPr indent="0" lvl="0" marL="0" rtl="0" algn="l">
              <a:spcBef>
                <a:spcPts val="0"/>
              </a:spcBef>
              <a:spcAft>
                <a:spcPts val="0"/>
              </a:spcAft>
              <a:buNone/>
            </a:pPr>
            <a:r>
              <a:t/>
            </a:r>
            <a:endParaRPr sz="1620">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77" name="Google Shape;177;p25"/>
          <p:cNvPicPr preferRelativeResize="0"/>
          <p:nvPr/>
        </p:nvPicPr>
        <p:blipFill>
          <a:blip r:embed="rId4">
            <a:alphaModFix amt="80000"/>
          </a:blip>
          <a:stretch>
            <a:fillRect/>
          </a:stretch>
        </p:blipFill>
        <p:spPr>
          <a:xfrm rot="-5">
            <a:off x="6525099" y="741478"/>
            <a:ext cx="2307200" cy="3263222"/>
          </a:xfrm>
          <a:prstGeom prst="rect">
            <a:avLst/>
          </a:prstGeom>
          <a:noFill/>
          <a:ln>
            <a:noFill/>
          </a:ln>
        </p:spPr>
      </p:pic>
      <p:pic>
        <p:nvPicPr>
          <p:cNvPr id="178" name="Google Shape;178;p25"/>
          <p:cNvPicPr preferRelativeResize="0"/>
          <p:nvPr/>
        </p:nvPicPr>
        <p:blipFill rotWithShape="1">
          <a:blip r:embed="rId5">
            <a:alphaModFix/>
          </a:blip>
          <a:srcRect b="17614" l="0" r="0" t="0"/>
          <a:stretch/>
        </p:blipFill>
        <p:spPr>
          <a:xfrm>
            <a:off x="2102350" y="3502250"/>
            <a:ext cx="4090574" cy="1785025"/>
          </a:xfrm>
          <a:prstGeom prst="rect">
            <a:avLst/>
          </a:prstGeom>
          <a:noFill/>
          <a:ln>
            <a:noFill/>
          </a:ln>
        </p:spPr>
      </p:pic>
      <p:sp>
        <p:nvSpPr>
          <p:cNvPr id="179" name="Google Shape;179;p25"/>
          <p:cNvSpPr txBox="1"/>
          <p:nvPr>
            <p:ph type="title"/>
          </p:nvPr>
        </p:nvSpPr>
        <p:spPr>
          <a:xfrm>
            <a:off x="311700" y="20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Intention 3. Types of Creatures</a:t>
            </a:r>
            <a:endParaRPr b="1"/>
          </a:p>
        </p:txBody>
      </p:sp>
      <p:sp>
        <p:nvSpPr>
          <p:cNvPr id="180" name="Google Shape;180;p25"/>
          <p:cNvSpPr txBox="1"/>
          <p:nvPr>
            <p:ph type="title"/>
          </p:nvPr>
        </p:nvSpPr>
        <p:spPr>
          <a:xfrm>
            <a:off x="765275" y="925425"/>
            <a:ext cx="5704200" cy="3665700"/>
          </a:xfrm>
          <a:prstGeom prst="rect">
            <a:avLst/>
          </a:prstGeom>
        </p:spPr>
        <p:txBody>
          <a:bodyPr anchorCtr="0" anchor="t" bIns="91425" lIns="91425" spcFirstLastPara="1" rIns="91425" wrap="square" tIns="91425">
            <a:normAutofit/>
          </a:bodyPr>
          <a:lstStyle/>
          <a:p>
            <a:pPr indent="-318770" lvl="0" marL="457200" rtl="0" algn="l">
              <a:spcBef>
                <a:spcPts val="0"/>
              </a:spcBef>
              <a:spcAft>
                <a:spcPts val="0"/>
              </a:spcAft>
              <a:buSzPts val="1420"/>
              <a:buFont typeface="Courier New"/>
              <a:buChar char="➔"/>
            </a:pPr>
            <a:r>
              <a:rPr lang="en" sz="1420">
                <a:latin typeface="Courier New"/>
                <a:ea typeface="Courier New"/>
                <a:cs typeface="Courier New"/>
                <a:sym typeface="Courier New"/>
              </a:rPr>
              <a:t>Some are </a:t>
            </a:r>
            <a:r>
              <a:rPr b="1" lang="en" sz="1420">
                <a:solidFill>
                  <a:srgbClr val="FF0000"/>
                </a:solidFill>
                <a:latin typeface="Courier New"/>
                <a:ea typeface="Courier New"/>
                <a:cs typeface="Courier New"/>
                <a:sym typeface="Courier New"/>
              </a:rPr>
              <a:t>hostile</a:t>
            </a:r>
            <a:r>
              <a:rPr b="1" lang="en" sz="1420">
                <a:latin typeface="Courier New"/>
                <a:ea typeface="Courier New"/>
                <a:cs typeface="Courier New"/>
                <a:sym typeface="Courier New"/>
              </a:rPr>
              <a:t> </a:t>
            </a:r>
            <a:r>
              <a:rPr lang="en" sz="1420">
                <a:latin typeface="Courier New"/>
                <a:ea typeface="Courier New"/>
                <a:cs typeface="Courier New"/>
                <a:sym typeface="Courier New"/>
              </a:rPr>
              <a:t>and </a:t>
            </a:r>
            <a:r>
              <a:rPr b="1" lang="en" sz="1420">
                <a:solidFill>
                  <a:srgbClr val="FF0000"/>
                </a:solidFill>
                <a:latin typeface="Courier New"/>
                <a:ea typeface="Courier New"/>
                <a:cs typeface="Courier New"/>
                <a:sym typeface="Courier New"/>
              </a:rPr>
              <a:t>aggressive</a:t>
            </a:r>
            <a:r>
              <a:rPr lang="en" sz="1420">
                <a:latin typeface="Courier New"/>
                <a:ea typeface="Courier New"/>
                <a:cs typeface="Courier New"/>
                <a:sym typeface="Courier New"/>
              </a:rPr>
              <a:t>, they are out to escape and/or kill the player</a:t>
            </a:r>
            <a:endParaRPr sz="1420">
              <a:latin typeface="Courier New"/>
              <a:ea typeface="Courier New"/>
              <a:cs typeface="Courier New"/>
              <a:sym typeface="Courier New"/>
            </a:endParaRPr>
          </a:p>
          <a:p>
            <a:pPr indent="0" lvl="0" marL="457200" rtl="0" algn="l">
              <a:spcBef>
                <a:spcPts val="0"/>
              </a:spcBef>
              <a:spcAft>
                <a:spcPts val="0"/>
              </a:spcAft>
              <a:buNone/>
            </a:pPr>
            <a:r>
              <a:t/>
            </a:r>
            <a:endParaRPr sz="1020">
              <a:latin typeface="Courier New"/>
              <a:ea typeface="Courier New"/>
              <a:cs typeface="Courier New"/>
              <a:sym typeface="Courier New"/>
            </a:endParaRPr>
          </a:p>
          <a:p>
            <a:pPr indent="-318770" lvl="0" marL="457200" rtl="0" algn="l">
              <a:spcBef>
                <a:spcPts val="0"/>
              </a:spcBef>
              <a:spcAft>
                <a:spcPts val="0"/>
              </a:spcAft>
              <a:buSzPts val="1420"/>
              <a:buFont typeface="Courier New"/>
              <a:buChar char="➔"/>
            </a:pPr>
            <a:r>
              <a:rPr lang="en" sz="1420">
                <a:latin typeface="Courier New"/>
                <a:ea typeface="Courier New"/>
                <a:cs typeface="Courier New"/>
                <a:sym typeface="Courier New"/>
              </a:rPr>
              <a:t>Some are </a:t>
            </a:r>
            <a:r>
              <a:rPr b="1" lang="en" sz="1420">
                <a:solidFill>
                  <a:srgbClr val="00FFFF"/>
                </a:solidFill>
                <a:latin typeface="Courier New"/>
                <a:ea typeface="Courier New"/>
                <a:cs typeface="Courier New"/>
                <a:sym typeface="Courier New"/>
              </a:rPr>
              <a:t>neutral</a:t>
            </a:r>
            <a:r>
              <a:rPr b="1" lang="en" sz="1420">
                <a:latin typeface="Courier New"/>
                <a:ea typeface="Courier New"/>
                <a:cs typeface="Courier New"/>
                <a:sym typeface="Courier New"/>
              </a:rPr>
              <a:t> </a:t>
            </a:r>
            <a:r>
              <a:rPr lang="en" sz="1420">
                <a:solidFill>
                  <a:srgbClr val="FF9900"/>
                </a:solidFill>
                <a:latin typeface="Courier New"/>
                <a:ea typeface="Courier New"/>
                <a:cs typeface="Courier New"/>
                <a:sym typeface="Courier New"/>
              </a:rPr>
              <a:t>until provoked</a:t>
            </a:r>
            <a:r>
              <a:rPr lang="en" sz="1420">
                <a:latin typeface="Courier New"/>
                <a:ea typeface="Courier New"/>
                <a:cs typeface="Courier New"/>
                <a:sym typeface="Courier New"/>
              </a:rPr>
              <a:t>, becoming hostile in their own ways</a:t>
            </a:r>
            <a:endParaRPr sz="1420">
              <a:latin typeface="Courier New"/>
              <a:ea typeface="Courier New"/>
              <a:cs typeface="Courier New"/>
              <a:sym typeface="Courier New"/>
            </a:endParaRPr>
          </a:p>
          <a:p>
            <a:pPr indent="0" lvl="0" marL="457200" rtl="0" algn="l">
              <a:spcBef>
                <a:spcPts val="0"/>
              </a:spcBef>
              <a:spcAft>
                <a:spcPts val="0"/>
              </a:spcAft>
              <a:buNone/>
            </a:pPr>
            <a:r>
              <a:t/>
            </a:r>
            <a:endParaRPr sz="1020">
              <a:latin typeface="Courier New"/>
              <a:ea typeface="Courier New"/>
              <a:cs typeface="Courier New"/>
              <a:sym typeface="Courier New"/>
            </a:endParaRPr>
          </a:p>
          <a:p>
            <a:pPr indent="-318770" lvl="0" marL="457200" rtl="0" algn="l">
              <a:spcBef>
                <a:spcPts val="0"/>
              </a:spcBef>
              <a:spcAft>
                <a:spcPts val="0"/>
              </a:spcAft>
              <a:buSzPts val="1420"/>
              <a:buFont typeface="Courier New"/>
              <a:buChar char="➔"/>
            </a:pPr>
            <a:r>
              <a:rPr lang="en" sz="1420">
                <a:latin typeface="Courier New"/>
                <a:ea typeface="Courier New"/>
                <a:cs typeface="Courier New"/>
                <a:sym typeface="Courier New"/>
              </a:rPr>
              <a:t>Some creatures </a:t>
            </a:r>
            <a:r>
              <a:rPr lang="en" sz="1420">
                <a:solidFill>
                  <a:srgbClr val="FF9900"/>
                </a:solidFill>
                <a:latin typeface="Courier New"/>
                <a:ea typeface="Courier New"/>
                <a:cs typeface="Courier New"/>
                <a:sym typeface="Courier New"/>
              </a:rPr>
              <a:t>can provoke </a:t>
            </a:r>
            <a:r>
              <a:rPr lang="en" sz="1420">
                <a:latin typeface="Courier New"/>
                <a:ea typeface="Courier New"/>
                <a:cs typeface="Courier New"/>
                <a:sym typeface="Courier New"/>
              </a:rPr>
              <a:t>other creatures into becoming hostile</a:t>
            </a:r>
            <a:endParaRPr sz="1420">
              <a:latin typeface="Courier New"/>
              <a:ea typeface="Courier New"/>
              <a:cs typeface="Courier New"/>
              <a:sym typeface="Courier New"/>
            </a:endParaRPr>
          </a:p>
          <a:p>
            <a:pPr indent="0" lvl="0" marL="457200" rtl="0" algn="l">
              <a:spcBef>
                <a:spcPts val="0"/>
              </a:spcBef>
              <a:spcAft>
                <a:spcPts val="0"/>
              </a:spcAft>
              <a:buNone/>
            </a:pPr>
            <a:r>
              <a:t/>
            </a:r>
            <a:endParaRPr sz="1020">
              <a:latin typeface="Courier New"/>
              <a:ea typeface="Courier New"/>
              <a:cs typeface="Courier New"/>
              <a:sym typeface="Courier New"/>
            </a:endParaRPr>
          </a:p>
          <a:p>
            <a:pPr indent="-318770" lvl="0" marL="457200" rtl="0" algn="l">
              <a:spcBef>
                <a:spcPts val="0"/>
              </a:spcBef>
              <a:spcAft>
                <a:spcPts val="0"/>
              </a:spcAft>
              <a:buSzPts val="1420"/>
              <a:buFont typeface="Courier New"/>
              <a:buChar char="➔"/>
            </a:pPr>
            <a:r>
              <a:rPr lang="en" sz="1420">
                <a:latin typeface="Courier New"/>
                <a:ea typeface="Courier New"/>
                <a:cs typeface="Courier New"/>
                <a:sym typeface="Courier New"/>
              </a:rPr>
              <a:t>Your actions to placate a certain creature </a:t>
            </a:r>
            <a:endParaRPr sz="1420">
              <a:latin typeface="Courier New"/>
              <a:ea typeface="Courier New"/>
              <a:cs typeface="Courier New"/>
              <a:sym typeface="Courier New"/>
            </a:endParaRPr>
          </a:p>
          <a:p>
            <a:pPr indent="0" lvl="0" marL="457200" rtl="0" algn="l">
              <a:spcBef>
                <a:spcPts val="0"/>
              </a:spcBef>
              <a:spcAft>
                <a:spcPts val="0"/>
              </a:spcAft>
              <a:buNone/>
            </a:pPr>
            <a:r>
              <a:rPr lang="en" sz="1420">
                <a:solidFill>
                  <a:srgbClr val="FF9900"/>
                </a:solidFill>
                <a:latin typeface="Courier New"/>
                <a:ea typeface="Courier New"/>
                <a:cs typeface="Courier New"/>
                <a:sym typeface="Courier New"/>
              </a:rPr>
              <a:t>can provoke </a:t>
            </a:r>
            <a:r>
              <a:rPr lang="en" sz="1420">
                <a:latin typeface="Courier New"/>
                <a:ea typeface="Courier New"/>
                <a:cs typeface="Courier New"/>
                <a:sym typeface="Courier New"/>
              </a:rPr>
              <a:t>another creature in turn.</a:t>
            </a:r>
            <a:endParaRPr sz="1420">
              <a:latin typeface="Courier New"/>
              <a:ea typeface="Courier New"/>
              <a:cs typeface="Courier New"/>
              <a:sym typeface="Courier New"/>
            </a:endParaRPr>
          </a:p>
          <a:p>
            <a:pPr indent="0" lvl="0" marL="0" rtl="0" algn="l">
              <a:spcBef>
                <a:spcPts val="0"/>
              </a:spcBef>
              <a:spcAft>
                <a:spcPts val="0"/>
              </a:spcAft>
              <a:buNone/>
            </a:pPr>
            <a:r>
              <a:t/>
            </a:r>
            <a:endParaRPr sz="1420">
              <a:latin typeface="Courier New"/>
              <a:ea typeface="Courier New"/>
              <a:cs typeface="Courier New"/>
              <a:sym typeface="Courier New"/>
            </a:endParaRPr>
          </a:p>
          <a:p>
            <a:pPr indent="0" lvl="0" marL="0" rtl="0" algn="l">
              <a:spcBef>
                <a:spcPts val="0"/>
              </a:spcBef>
              <a:spcAft>
                <a:spcPts val="0"/>
              </a:spcAft>
              <a:buNone/>
            </a:pPr>
            <a:r>
              <a:t/>
            </a:r>
            <a:endParaRPr sz="1420">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6"/>
          <p:cNvPicPr preferRelativeResize="0"/>
          <p:nvPr/>
        </p:nvPicPr>
        <p:blipFill>
          <a:blip r:embed="rId3">
            <a:alphaModFix/>
          </a:blip>
          <a:stretch>
            <a:fillRect/>
          </a:stretch>
        </p:blipFill>
        <p:spPr>
          <a:xfrm>
            <a:off x="-12" y="0"/>
            <a:ext cx="9144000" cy="5143500"/>
          </a:xfrm>
          <a:prstGeom prst="rect">
            <a:avLst/>
          </a:prstGeom>
          <a:noFill/>
          <a:ln>
            <a:noFill/>
          </a:ln>
        </p:spPr>
      </p:pic>
      <p:pic>
        <p:nvPicPr>
          <p:cNvPr id="186" name="Google Shape;186;p26"/>
          <p:cNvPicPr preferRelativeResize="0"/>
          <p:nvPr/>
        </p:nvPicPr>
        <p:blipFill rotWithShape="1">
          <a:blip r:embed="rId4">
            <a:alphaModFix amt="80000"/>
          </a:blip>
          <a:srcRect b="0" l="0" r="0" t="0"/>
          <a:stretch/>
        </p:blipFill>
        <p:spPr>
          <a:xfrm>
            <a:off x="2085275" y="-1812444"/>
            <a:ext cx="9144000" cy="13715988"/>
          </a:xfrm>
          <a:prstGeom prst="rect">
            <a:avLst/>
          </a:prstGeom>
          <a:noFill/>
          <a:ln>
            <a:noFill/>
          </a:ln>
        </p:spPr>
      </p:pic>
      <p:sp>
        <p:nvSpPr>
          <p:cNvPr id="187" name="Google Shape;187;p26"/>
          <p:cNvSpPr txBox="1"/>
          <p:nvPr>
            <p:ph idx="4294967295" type="title"/>
          </p:nvPr>
        </p:nvSpPr>
        <p:spPr>
          <a:xfrm>
            <a:off x="2747250" y="2214100"/>
            <a:ext cx="364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Courier New"/>
                <a:ea typeface="Courier New"/>
                <a:cs typeface="Courier New"/>
                <a:sym typeface="Courier New"/>
              </a:rPr>
              <a:t>Desired Outcome</a:t>
            </a:r>
            <a:endParaRPr b="1" sz="3000" u="sng">
              <a:latin typeface="Courier New"/>
              <a:ea typeface="Courier New"/>
              <a:cs typeface="Courier New"/>
              <a:sym typeface="Courier New"/>
            </a:endParaRPr>
          </a:p>
        </p:txBody>
      </p:sp>
      <p:pic>
        <p:nvPicPr>
          <p:cNvPr id="188" name="Google Shape;188;p26"/>
          <p:cNvPicPr preferRelativeResize="0"/>
          <p:nvPr/>
        </p:nvPicPr>
        <p:blipFill>
          <a:blip r:embed="rId5">
            <a:alphaModFix/>
          </a:blip>
          <a:stretch>
            <a:fillRect/>
          </a:stretch>
        </p:blipFill>
        <p:spPr>
          <a:xfrm>
            <a:off x="2394475" y="928325"/>
            <a:ext cx="4002280" cy="572700"/>
          </a:xfrm>
          <a:prstGeom prst="rect">
            <a:avLst/>
          </a:prstGeom>
          <a:noFill/>
          <a:ln>
            <a:noFill/>
          </a:ln>
        </p:spPr>
      </p:pic>
      <p:pic>
        <p:nvPicPr>
          <p:cNvPr id="189" name="Google Shape;189;p26"/>
          <p:cNvPicPr preferRelativeResize="0"/>
          <p:nvPr/>
        </p:nvPicPr>
        <p:blipFill>
          <a:blip r:embed="rId5">
            <a:alphaModFix/>
          </a:blip>
          <a:stretch>
            <a:fillRect/>
          </a:stretch>
        </p:blipFill>
        <p:spPr>
          <a:xfrm>
            <a:off x="4352019" y="930550"/>
            <a:ext cx="4002280" cy="572700"/>
          </a:xfrm>
          <a:prstGeom prst="rect">
            <a:avLst/>
          </a:prstGeom>
          <a:noFill/>
          <a:ln>
            <a:noFill/>
          </a:ln>
        </p:spPr>
      </p:pic>
      <p:pic>
        <p:nvPicPr>
          <p:cNvPr id="190" name="Google Shape;190;p26"/>
          <p:cNvPicPr preferRelativeResize="0"/>
          <p:nvPr/>
        </p:nvPicPr>
        <p:blipFill>
          <a:blip r:embed="rId5">
            <a:alphaModFix/>
          </a:blip>
          <a:stretch>
            <a:fillRect/>
          </a:stretch>
        </p:blipFill>
        <p:spPr>
          <a:xfrm>
            <a:off x="1050175" y="3542475"/>
            <a:ext cx="4002280" cy="572700"/>
          </a:xfrm>
          <a:prstGeom prst="rect">
            <a:avLst/>
          </a:prstGeom>
          <a:noFill/>
          <a:ln>
            <a:noFill/>
          </a:ln>
        </p:spPr>
      </p:pic>
      <p:pic>
        <p:nvPicPr>
          <p:cNvPr id="191" name="Google Shape;191;p26"/>
          <p:cNvPicPr preferRelativeResize="0"/>
          <p:nvPr/>
        </p:nvPicPr>
        <p:blipFill>
          <a:blip r:embed="rId5">
            <a:alphaModFix/>
          </a:blip>
          <a:stretch>
            <a:fillRect/>
          </a:stretch>
        </p:blipFill>
        <p:spPr>
          <a:xfrm rot="10800000">
            <a:off x="1050169" y="2969775"/>
            <a:ext cx="4002280" cy="572700"/>
          </a:xfrm>
          <a:prstGeom prst="rect">
            <a:avLst/>
          </a:prstGeom>
          <a:noFill/>
          <a:ln>
            <a:noFill/>
          </a:ln>
        </p:spPr>
      </p:pic>
      <p:pic>
        <p:nvPicPr>
          <p:cNvPr id="192" name="Google Shape;192;p26"/>
          <p:cNvPicPr preferRelativeResize="0"/>
          <p:nvPr/>
        </p:nvPicPr>
        <p:blipFill>
          <a:blip r:embed="rId5">
            <a:alphaModFix/>
          </a:blip>
          <a:stretch>
            <a:fillRect/>
          </a:stretch>
        </p:blipFill>
        <p:spPr>
          <a:xfrm rot="10800000">
            <a:off x="4352025" y="1503250"/>
            <a:ext cx="4002280" cy="572700"/>
          </a:xfrm>
          <a:prstGeom prst="rect">
            <a:avLst/>
          </a:prstGeom>
          <a:noFill/>
          <a:ln>
            <a:noFill/>
          </a:ln>
        </p:spPr>
      </p:pic>
      <p:pic>
        <p:nvPicPr>
          <p:cNvPr id="193" name="Google Shape;193;p26"/>
          <p:cNvPicPr preferRelativeResize="0"/>
          <p:nvPr/>
        </p:nvPicPr>
        <p:blipFill>
          <a:blip r:embed="rId5">
            <a:alphaModFix/>
          </a:blip>
          <a:stretch>
            <a:fillRect/>
          </a:stretch>
        </p:blipFill>
        <p:spPr>
          <a:xfrm flipH="1">
            <a:off x="1111550" y="1503250"/>
            <a:ext cx="4002280" cy="572700"/>
          </a:xfrm>
          <a:prstGeom prst="rect">
            <a:avLst/>
          </a:prstGeom>
          <a:noFill/>
          <a:ln>
            <a:noFill/>
          </a:ln>
        </p:spPr>
      </p:pic>
      <p:pic>
        <p:nvPicPr>
          <p:cNvPr id="194" name="Google Shape;194;p26"/>
          <p:cNvPicPr preferRelativeResize="0"/>
          <p:nvPr/>
        </p:nvPicPr>
        <p:blipFill>
          <a:blip r:embed="rId5">
            <a:alphaModFix/>
          </a:blip>
          <a:stretch>
            <a:fillRect/>
          </a:stretch>
        </p:blipFill>
        <p:spPr>
          <a:xfrm flipH="1">
            <a:off x="4352019" y="2969775"/>
            <a:ext cx="4002280"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0" name="Google Shape;200;p27"/>
          <p:cNvSpPr txBox="1"/>
          <p:nvPr>
            <p:ph type="title"/>
          </p:nvPr>
        </p:nvSpPr>
        <p:spPr>
          <a:xfrm>
            <a:off x="311700" y="202175"/>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Desired Outcome</a:t>
            </a:r>
            <a:r>
              <a:rPr b="1" lang="en"/>
              <a:t> 1. Telling Before Showing, </a:t>
            </a:r>
            <a:endParaRPr b="1"/>
          </a:p>
          <a:p>
            <a:pPr indent="0" lvl="0" marL="2743200" rtl="0" algn="l">
              <a:spcBef>
                <a:spcPts val="0"/>
              </a:spcBef>
              <a:spcAft>
                <a:spcPts val="0"/>
              </a:spcAft>
              <a:buNone/>
            </a:pPr>
            <a:r>
              <a:rPr b="1" lang="en"/>
              <a:t>    Toying Expectations</a:t>
            </a:r>
            <a:endParaRPr b="1"/>
          </a:p>
        </p:txBody>
      </p:sp>
      <p:sp>
        <p:nvSpPr>
          <p:cNvPr id="201" name="Google Shape;201;p27"/>
          <p:cNvSpPr txBox="1"/>
          <p:nvPr>
            <p:ph type="title"/>
          </p:nvPr>
        </p:nvSpPr>
        <p:spPr>
          <a:xfrm>
            <a:off x="765275" y="1079550"/>
            <a:ext cx="7946400" cy="366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0439"/>
              <a:buNone/>
            </a:pPr>
            <a:r>
              <a:rPr lang="en" sz="1637">
                <a:latin typeface="Courier New"/>
                <a:ea typeface="Courier New"/>
                <a:cs typeface="Courier New"/>
                <a:sym typeface="Courier New"/>
              </a:rPr>
              <a:t>This creates a fear through uncertainty, the instructions are fresh on their mind but when time comes, they have to rely on their own judgement, how fast or sure can they make the distinction and act on it.</a:t>
            </a:r>
            <a:endParaRPr sz="1637">
              <a:latin typeface="Courier New"/>
              <a:ea typeface="Courier New"/>
              <a:cs typeface="Courier New"/>
              <a:sym typeface="Courier New"/>
            </a:endParaRPr>
          </a:p>
          <a:p>
            <a:pPr indent="0" lvl="0" marL="0" rtl="0" algn="l">
              <a:spcBef>
                <a:spcPts val="0"/>
              </a:spcBef>
              <a:spcAft>
                <a:spcPts val="0"/>
              </a:spcAft>
              <a:buSzPct val="79967"/>
              <a:buNone/>
            </a:pPr>
            <a:r>
              <a:t/>
            </a:r>
            <a:endParaRPr sz="1238">
              <a:latin typeface="Courier New"/>
              <a:ea typeface="Courier New"/>
              <a:cs typeface="Courier New"/>
              <a:sym typeface="Courier New"/>
            </a:endParaRPr>
          </a:p>
          <a:p>
            <a:pPr indent="0" lvl="0" marL="0" rtl="0" algn="l">
              <a:spcBef>
                <a:spcPts val="0"/>
              </a:spcBef>
              <a:spcAft>
                <a:spcPts val="0"/>
              </a:spcAft>
              <a:buSzPct val="60439"/>
              <a:buNone/>
            </a:pPr>
            <a:r>
              <a:rPr lang="en" sz="1637">
                <a:latin typeface="Courier New"/>
                <a:ea typeface="Courier New"/>
                <a:cs typeface="Courier New"/>
                <a:sym typeface="Courier New"/>
              </a:rPr>
              <a:t>Tension is created through hyper-awareness, knowing something is about to happen but not knowing when.</a:t>
            </a:r>
            <a:endParaRPr sz="1637">
              <a:latin typeface="Courier New"/>
              <a:ea typeface="Courier New"/>
              <a:cs typeface="Courier New"/>
              <a:sym typeface="Courier New"/>
            </a:endParaRPr>
          </a:p>
          <a:p>
            <a:pPr indent="0" lvl="0" marL="0" rtl="0" algn="l">
              <a:spcBef>
                <a:spcPts val="0"/>
              </a:spcBef>
              <a:spcAft>
                <a:spcPts val="0"/>
              </a:spcAft>
              <a:buSzPct val="82500"/>
              <a:buNone/>
            </a:pPr>
            <a:r>
              <a:t/>
            </a:r>
            <a:endParaRPr sz="1200">
              <a:latin typeface="Courier New"/>
              <a:ea typeface="Courier New"/>
              <a:cs typeface="Courier New"/>
              <a:sym typeface="Courier New"/>
            </a:endParaRPr>
          </a:p>
          <a:p>
            <a:pPr indent="0" lvl="0" marL="0" rtl="0" algn="l">
              <a:spcBef>
                <a:spcPts val="0"/>
              </a:spcBef>
              <a:spcAft>
                <a:spcPts val="0"/>
              </a:spcAft>
              <a:buSzPct val="82500"/>
              <a:buNone/>
            </a:pPr>
            <a:r>
              <a:t/>
            </a:r>
            <a:endParaRPr sz="1200">
              <a:latin typeface="Courier New"/>
              <a:ea typeface="Courier New"/>
              <a:cs typeface="Courier New"/>
              <a:sym typeface="Courier New"/>
            </a:endParaRPr>
          </a:p>
          <a:p>
            <a:pPr indent="-322211" lvl="0" marL="457200" rtl="0" algn="l">
              <a:spcBef>
                <a:spcPts val="0"/>
              </a:spcBef>
              <a:spcAft>
                <a:spcPts val="0"/>
              </a:spcAft>
              <a:buSzPct val="100000"/>
              <a:buFont typeface="Courier New"/>
              <a:buChar char="➔"/>
            </a:pPr>
            <a:r>
              <a:rPr lang="en" sz="1637">
                <a:latin typeface="Courier New"/>
                <a:ea typeface="Courier New"/>
                <a:cs typeface="Courier New"/>
                <a:sym typeface="Courier New"/>
              </a:rPr>
              <a:t>They get a fright when something shows up different on the cameras (clues or sightings), starting the scramble to act. And the cycle repeats.</a:t>
            </a:r>
            <a:endParaRPr sz="1637">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322211" lvl="0" marL="457200" rtl="0" algn="l">
              <a:spcBef>
                <a:spcPts val="0"/>
              </a:spcBef>
              <a:spcAft>
                <a:spcPts val="0"/>
              </a:spcAft>
              <a:buSzPct val="100000"/>
              <a:buFont typeface="Courier New"/>
              <a:buChar char="➔"/>
            </a:pPr>
            <a:r>
              <a:rPr lang="en" sz="1637">
                <a:latin typeface="Courier New"/>
                <a:ea typeface="Courier New"/>
                <a:cs typeface="Courier New"/>
                <a:sym typeface="Courier New"/>
              </a:rPr>
              <a:t>Plants a seed of suspicion against their superiors, is what they are doing ethically right or wrong.</a:t>
            </a:r>
            <a:endParaRPr sz="1637">
              <a:latin typeface="Courier New"/>
              <a:ea typeface="Courier New"/>
              <a:cs typeface="Courier New"/>
              <a:sym typeface="Courier New"/>
            </a:endParaRPr>
          </a:p>
          <a:p>
            <a:pPr indent="0" lvl="0" marL="0" rtl="0" algn="l">
              <a:spcBef>
                <a:spcPts val="0"/>
              </a:spcBef>
              <a:spcAft>
                <a:spcPts val="0"/>
              </a:spcAft>
              <a:buSzPct val="68845"/>
              <a:buNone/>
            </a:pPr>
            <a:r>
              <a:t/>
            </a:r>
            <a:endParaRPr sz="1438">
              <a:latin typeface="Courier New"/>
              <a:ea typeface="Courier New"/>
              <a:cs typeface="Courier New"/>
              <a:sym typeface="Courier New"/>
            </a:endParaRPr>
          </a:p>
        </p:txBody>
      </p:sp>
      <p:sp>
        <p:nvSpPr>
          <p:cNvPr id="202" name="Google Shape;202;p27"/>
          <p:cNvSpPr txBox="1"/>
          <p:nvPr>
            <p:ph idx="1" type="body"/>
          </p:nvPr>
        </p:nvSpPr>
        <p:spPr>
          <a:xfrm rot="-273896">
            <a:off x="4716387" y="4313081"/>
            <a:ext cx="4805946" cy="5727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rgbClr val="8390BD"/>
                </a:solidFill>
                <a:latin typeface="Rock Salt"/>
                <a:ea typeface="Rock Salt"/>
                <a:cs typeface="Rock Salt"/>
                <a:sym typeface="Rock Salt"/>
              </a:rPr>
              <a:t>Do </a:t>
            </a:r>
            <a:r>
              <a:rPr lang="en" sz="1900" u="sng">
                <a:solidFill>
                  <a:srgbClr val="8390BD"/>
                </a:solidFill>
                <a:latin typeface="Permanent Marker"/>
                <a:ea typeface="Permanent Marker"/>
                <a:cs typeface="Permanent Marker"/>
                <a:sym typeface="Permanent Marker"/>
              </a:rPr>
              <a:t>THEY</a:t>
            </a:r>
            <a:r>
              <a:rPr lang="en" sz="1600">
                <a:solidFill>
                  <a:srgbClr val="8390BD"/>
                </a:solidFill>
                <a:latin typeface="Rock Salt"/>
                <a:ea typeface="Rock Salt"/>
                <a:cs typeface="Rock Salt"/>
                <a:sym typeface="Rock Salt"/>
              </a:rPr>
              <a:t> </a:t>
            </a:r>
            <a:r>
              <a:rPr lang="en" sz="1600">
                <a:solidFill>
                  <a:srgbClr val="8390BD"/>
                </a:solidFill>
                <a:latin typeface="Rock Salt"/>
                <a:ea typeface="Rock Salt"/>
                <a:cs typeface="Rock Salt"/>
                <a:sym typeface="Rock Salt"/>
              </a:rPr>
              <a:t>really </a:t>
            </a:r>
            <a:r>
              <a:rPr lang="en" sz="1900" u="sng">
                <a:solidFill>
                  <a:srgbClr val="8390BD"/>
                </a:solidFill>
                <a:latin typeface="Permanent Marker"/>
                <a:ea typeface="Permanent Marker"/>
                <a:cs typeface="Permanent Marker"/>
                <a:sym typeface="Permanent Marker"/>
              </a:rPr>
              <a:t>CARE</a:t>
            </a:r>
            <a:r>
              <a:rPr lang="en" sz="1900">
                <a:solidFill>
                  <a:srgbClr val="8390BD"/>
                </a:solidFill>
                <a:latin typeface="Permanent Marker"/>
                <a:ea typeface="Permanent Marker"/>
                <a:cs typeface="Permanent Marker"/>
                <a:sym typeface="Permanent Marker"/>
              </a:rPr>
              <a:t>?</a:t>
            </a:r>
            <a:endParaRPr sz="1900">
              <a:solidFill>
                <a:srgbClr val="8390BD"/>
              </a:solidFill>
              <a:latin typeface="Permanent Marker"/>
              <a:ea typeface="Permanent Marker"/>
              <a:cs typeface="Permanent Marker"/>
              <a:sym typeface="Permanent Marker"/>
            </a:endParaRPr>
          </a:p>
        </p:txBody>
      </p:sp>
      <p:sp>
        <p:nvSpPr>
          <p:cNvPr id="203" name="Google Shape;203;p27"/>
          <p:cNvSpPr txBox="1"/>
          <p:nvPr>
            <p:ph idx="1" type="body"/>
          </p:nvPr>
        </p:nvSpPr>
        <p:spPr>
          <a:xfrm rot="-273896">
            <a:off x="5979312" y="4523931"/>
            <a:ext cx="4805946" cy="5727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rgbClr val="8390BD"/>
                </a:solidFill>
                <a:latin typeface="Rock Salt"/>
                <a:ea typeface="Rock Salt"/>
                <a:cs typeface="Rock Salt"/>
                <a:sym typeface="Rock Salt"/>
              </a:rPr>
              <a:t>Do my actions </a:t>
            </a:r>
            <a:r>
              <a:rPr lang="en" sz="1900">
                <a:solidFill>
                  <a:srgbClr val="8390BD"/>
                </a:solidFill>
                <a:latin typeface="Permanent Marker"/>
                <a:ea typeface="Permanent Marker"/>
                <a:cs typeface="Permanent Marker"/>
                <a:sym typeface="Permanent Marker"/>
              </a:rPr>
              <a:t>MaT</a:t>
            </a:r>
            <a:r>
              <a:rPr lang="en" sz="1900">
                <a:solidFill>
                  <a:srgbClr val="8390BD"/>
                </a:solidFill>
                <a:latin typeface="Permanent Marker"/>
                <a:ea typeface="Permanent Marker"/>
                <a:cs typeface="Permanent Marker"/>
                <a:sym typeface="Permanent Marker"/>
              </a:rPr>
              <a:t>teR</a:t>
            </a:r>
            <a:r>
              <a:rPr lang="en" sz="1900">
                <a:solidFill>
                  <a:srgbClr val="8390BD"/>
                </a:solidFill>
                <a:latin typeface="Permanent Marker"/>
                <a:ea typeface="Permanent Marker"/>
                <a:cs typeface="Permanent Marker"/>
                <a:sym typeface="Permanent Marker"/>
              </a:rPr>
              <a:t>?</a:t>
            </a:r>
            <a:endParaRPr sz="1900">
              <a:solidFill>
                <a:srgbClr val="8390BD"/>
              </a:solidFill>
              <a:latin typeface="Permanent Marker"/>
              <a:ea typeface="Permanent Marker"/>
              <a:cs typeface="Permanent Marker"/>
              <a:sym typeface="Permanent Mark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9" name="Google Shape;209;p28"/>
          <p:cNvSpPr txBox="1"/>
          <p:nvPr>
            <p:ph type="title"/>
          </p:nvPr>
        </p:nvSpPr>
        <p:spPr>
          <a:xfrm>
            <a:off x="311700" y="202175"/>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Desired Outcome 2. Grave Consequences</a:t>
            </a:r>
            <a:endParaRPr b="1"/>
          </a:p>
        </p:txBody>
      </p:sp>
      <p:sp>
        <p:nvSpPr>
          <p:cNvPr id="210" name="Google Shape;210;p28"/>
          <p:cNvSpPr txBox="1"/>
          <p:nvPr>
            <p:ph type="title"/>
          </p:nvPr>
        </p:nvSpPr>
        <p:spPr>
          <a:xfrm>
            <a:off x="765275" y="1079550"/>
            <a:ext cx="5636100" cy="366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637">
                <a:latin typeface="Courier New"/>
                <a:ea typeface="Courier New"/>
                <a:cs typeface="Courier New"/>
                <a:sym typeface="Courier New"/>
              </a:rPr>
              <a:t>Makes their decision vital to survival. Players have to pay attention and consider their options. Can they gamble on their shots?</a:t>
            </a:r>
            <a:endParaRPr sz="1637">
              <a:latin typeface="Courier New"/>
              <a:ea typeface="Courier New"/>
              <a:cs typeface="Courier New"/>
              <a:sym typeface="Courier New"/>
            </a:endParaRPr>
          </a:p>
          <a:p>
            <a:pPr indent="0" lvl="0" marL="0" rtl="0" algn="l">
              <a:spcBef>
                <a:spcPts val="0"/>
              </a:spcBef>
              <a:spcAft>
                <a:spcPts val="0"/>
              </a:spcAft>
              <a:buSzPts val="990"/>
              <a:buNone/>
            </a:pPr>
            <a:r>
              <a:t/>
            </a:r>
            <a:endParaRPr sz="1637">
              <a:latin typeface="Courier New"/>
              <a:ea typeface="Courier New"/>
              <a:cs typeface="Courier New"/>
              <a:sym typeface="Courier New"/>
            </a:endParaRPr>
          </a:p>
          <a:p>
            <a:pPr indent="0" lvl="0" marL="0" rtl="0" algn="l">
              <a:spcBef>
                <a:spcPts val="0"/>
              </a:spcBef>
              <a:spcAft>
                <a:spcPts val="0"/>
              </a:spcAft>
              <a:buSzPts val="990"/>
              <a:buNone/>
            </a:pPr>
            <a:r>
              <a:rPr lang="en" sz="1637">
                <a:latin typeface="Courier New"/>
                <a:ea typeface="Courier New"/>
                <a:cs typeface="Courier New"/>
                <a:sym typeface="Courier New"/>
              </a:rPr>
              <a:t>Human Resource management. Survival Horror. Player is gambling with human lives. Shadow Company bad. Reinforces theme of consequences.</a:t>
            </a:r>
            <a:endParaRPr sz="1637">
              <a:latin typeface="Courier New"/>
              <a:ea typeface="Courier New"/>
              <a:cs typeface="Courier New"/>
              <a:sym typeface="Courier New"/>
            </a:endParaRPr>
          </a:p>
        </p:txBody>
      </p:sp>
      <p:pic>
        <p:nvPicPr>
          <p:cNvPr id="211" name="Google Shape;211;p28"/>
          <p:cNvPicPr preferRelativeResize="0"/>
          <p:nvPr/>
        </p:nvPicPr>
        <p:blipFill>
          <a:blip r:embed="rId4">
            <a:alphaModFix/>
          </a:blip>
          <a:stretch>
            <a:fillRect/>
          </a:stretch>
        </p:blipFill>
        <p:spPr>
          <a:xfrm>
            <a:off x="6401349" y="2192625"/>
            <a:ext cx="2646550" cy="2703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7" name="Google Shape;217;p29"/>
          <p:cNvSpPr txBox="1"/>
          <p:nvPr>
            <p:ph type="title"/>
          </p:nvPr>
        </p:nvSpPr>
        <p:spPr>
          <a:xfrm>
            <a:off x="311700" y="202175"/>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Desired Outcome 3. Nature of Supernatural Creatures</a:t>
            </a:r>
            <a:endParaRPr b="1"/>
          </a:p>
        </p:txBody>
      </p:sp>
      <p:sp>
        <p:nvSpPr>
          <p:cNvPr id="218" name="Google Shape;218;p29"/>
          <p:cNvSpPr txBox="1"/>
          <p:nvPr>
            <p:ph type="title"/>
          </p:nvPr>
        </p:nvSpPr>
        <p:spPr>
          <a:xfrm>
            <a:off x="765275" y="1079550"/>
            <a:ext cx="7946400" cy="4128300"/>
          </a:xfrm>
          <a:prstGeom prst="rect">
            <a:avLst/>
          </a:prstGeom>
        </p:spPr>
        <p:txBody>
          <a:bodyPr anchorCtr="0" anchor="t" bIns="91425" lIns="91425" spcFirstLastPara="1" rIns="91425" wrap="square" tIns="91425">
            <a:normAutofit/>
          </a:bodyPr>
          <a:lstStyle/>
          <a:p>
            <a:pPr indent="-332612" lvl="0" marL="457200" rtl="0" algn="l">
              <a:spcBef>
                <a:spcPts val="0"/>
              </a:spcBef>
              <a:spcAft>
                <a:spcPts val="0"/>
              </a:spcAft>
              <a:buSzPts val="1638"/>
              <a:buFont typeface="Courier New"/>
              <a:buChar char="➔"/>
            </a:pPr>
            <a:r>
              <a:rPr lang="en" sz="1637">
                <a:latin typeface="Courier New"/>
                <a:ea typeface="Courier New"/>
                <a:cs typeface="Courier New"/>
                <a:sym typeface="Courier New"/>
              </a:rPr>
              <a:t>Game becomes a chain reaction, ticking time bombs, reactive &amp; volatile</a:t>
            </a:r>
            <a:endParaRPr sz="1637">
              <a:latin typeface="Courier New"/>
              <a:ea typeface="Courier New"/>
              <a:cs typeface="Courier New"/>
              <a:sym typeface="Courier New"/>
            </a:endParaRPr>
          </a:p>
          <a:p>
            <a:pPr indent="0" lvl="0" marL="0" rtl="0" algn="l">
              <a:spcBef>
                <a:spcPts val="0"/>
              </a:spcBef>
              <a:spcAft>
                <a:spcPts val="0"/>
              </a:spcAft>
              <a:buNone/>
            </a:pPr>
            <a:r>
              <a:t/>
            </a:r>
            <a:endParaRPr sz="1637">
              <a:latin typeface="Courier New"/>
              <a:ea typeface="Courier New"/>
              <a:cs typeface="Courier New"/>
              <a:sym typeface="Courier New"/>
            </a:endParaRPr>
          </a:p>
          <a:p>
            <a:pPr indent="-332612" lvl="0" marL="457200" rtl="0" algn="l">
              <a:spcBef>
                <a:spcPts val="0"/>
              </a:spcBef>
              <a:spcAft>
                <a:spcPts val="0"/>
              </a:spcAft>
              <a:buSzPts val="1638"/>
              <a:buFont typeface="Courier New"/>
              <a:buChar char="➔"/>
            </a:pPr>
            <a:r>
              <a:rPr lang="en" sz="1637">
                <a:latin typeface="Courier New"/>
                <a:ea typeface="Courier New"/>
                <a:cs typeface="Courier New"/>
                <a:sym typeface="Courier New"/>
              </a:rPr>
              <a:t>Investigation, cause and effect, build up their knowledge of creature behaviour</a:t>
            </a:r>
            <a:endParaRPr sz="1637">
              <a:latin typeface="Courier New"/>
              <a:ea typeface="Courier New"/>
              <a:cs typeface="Courier New"/>
              <a:sym typeface="Courier New"/>
            </a:endParaRPr>
          </a:p>
          <a:p>
            <a:pPr indent="0" lvl="0" marL="0" rtl="0" algn="l">
              <a:spcBef>
                <a:spcPts val="0"/>
              </a:spcBef>
              <a:spcAft>
                <a:spcPts val="0"/>
              </a:spcAft>
              <a:buNone/>
            </a:pPr>
            <a:r>
              <a:t/>
            </a:r>
            <a:endParaRPr sz="1637">
              <a:latin typeface="Courier New"/>
              <a:ea typeface="Courier New"/>
              <a:cs typeface="Courier New"/>
              <a:sym typeface="Courier New"/>
            </a:endParaRPr>
          </a:p>
          <a:p>
            <a:pPr indent="-332612" lvl="0" marL="457200" rtl="0" algn="l">
              <a:spcBef>
                <a:spcPts val="0"/>
              </a:spcBef>
              <a:spcAft>
                <a:spcPts val="0"/>
              </a:spcAft>
              <a:buSzPts val="1638"/>
              <a:buFont typeface="Courier New"/>
              <a:buChar char="➔"/>
            </a:pPr>
            <a:r>
              <a:rPr lang="en" sz="1637">
                <a:latin typeface="Courier New"/>
                <a:ea typeface="Courier New"/>
                <a:cs typeface="Courier New"/>
                <a:sym typeface="Courier New"/>
              </a:rPr>
              <a:t>Management, players have to juggle different creatures at a time, can they rely or risk it</a:t>
            </a:r>
            <a:endParaRPr sz="1637">
              <a:latin typeface="Courier New"/>
              <a:ea typeface="Courier New"/>
              <a:cs typeface="Courier New"/>
              <a:sym typeface="Courier New"/>
            </a:endParaRPr>
          </a:p>
          <a:p>
            <a:pPr indent="0" lvl="0" marL="0" rtl="0" algn="l">
              <a:spcBef>
                <a:spcPts val="0"/>
              </a:spcBef>
              <a:spcAft>
                <a:spcPts val="0"/>
              </a:spcAft>
              <a:buNone/>
            </a:pPr>
            <a:r>
              <a:t/>
            </a:r>
            <a:endParaRPr sz="1637">
              <a:latin typeface="Courier New"/>
              <a:ea typeface="Courier New"/>
              <a:cs typeface="Courier New"/>
              <a:sym typeface="Courier New"/>
            </a:endParaRPr>
          </a:p>
          <a:p>
            <a:pPr indent="-332612" lvl="0" marL="457200" rtl="0" algn="l">
              <a:spcBef>
                <a:spcPts val="0"/>
              </a:spcBef>
              <a:spcAft>
                <a:spcPts val="0"/>
              </a:spcAft>
              <a:buSzPts val="1638"/>
              <a:buFont typeface="Courier New"/>
              <a:buChar char="➔"/>
            </a:pPr>
            <a:r>
              <a:rPr lang="en" sz="1637">
                <a:latin typeface="Courier New"/>
                <a:ea typeface="Courier New"/>
                <a:cs typeface="Courier New"/>
                <a:sym typeface="Courier New"/>
              </a:rPr>
              <a:t>Familiarity, cool yet scary</a:t>
            </a:r>
            <a:endParaRPr sz="1637">
              <a:latin typeface="Courier New"/>
              <a:ea typeface="Courier New"/>
              <a:cs typeface="Courier New"/>
              <a:sym typeface="Courier New"/>
            </a:endParaRPr>
          </a:p>
          <a:p>
            <a:pPr indent="0" lvl="0" marL="0" rtl="0" algn="l">
              <a:spcBef>
                <a:spcPts val="0"/>
              </a:spcBef>
              <a:spcAft>
                <a:spcPts val="0"/>
              </a:spcAft>
              <a:buNone/>
            </a:pPr>
            <a:r>
              <a:t/>
            </a:r>
            <a:endParaRPr sz="1637">
              <a:solidFill>
                <a:srgbClr val="8390BD"/>
              </a:solidFill>
              <a:latin typeface="Courier New"/>
              <a:ea typeface="Courier New"/>
              <a:cs typeface="Courier New"/>
              <a:sym typeface="Courier New"/>
            </a:endParaRPr>
          </a:p>
          <a:p>
            <a:pPr indent="-332612" lvl="0" marL="457200" rtl="0" algn="l">
              <a:spcBef>
                <a:spcPts val="0"/>
              </a:spcBef>
              <a:spcAft>
                <a:spcPts val="0"/>
              </a:spcAft>
              <a:buClr>
                <a:srgbClr val="8390BD"/>
              </a:buClr>
              <a:buSzPts val="1638"/>
              <a:buFont typeface="Rock Salt"/>
              <a:buChar char="➔"/>
            </a:pPr>
            <a:r>
              <a:rPr lang="en" sz="1637">
                <a:solidFill>
                  <a:srgbClr val="8390BD"/>
                </a:solidFill>
                <a:latin typeface="Rock Salt"/>
                <a:ea typeface="Rock Salt"/>
                <a:cs typeface="Rock Salt"/>
                <a:sym typeface="Rock Salt"/>
              </a:rPr>
              <a:t>Sympathy?</a:t>
            </a:r>
            <a:endParaRPr sz="1637">
              <a:solidFill>
                <a:srgbClr val="8390BD"/>
              </a:solidFill>
              <a:latin typeface="Rock Salt"/>
              <a:ea typeface="Rock Salt"/>
              <a:cs typeface="Rock Salt"/>
              <a:sym typeface="Rock Salt"/>
            </a:endParaRPr>
          </a:p>
          <a:p>
            <a:pPr indent="0" lvl="0" marL="0" rtl="0" algn="l">
              <a:spcBef>
                <a:spcPts val="0"/>
              </a:spcBef>
              <a:spcAft>
                <a:spcPts val="0"/>
              </a:spcAft>
              <a:buSzPts val="990"/>
              <a:buNone/>
            </a:pPr>
            <a:r>
              <a:t/>
            </a:r>
            <a:endParaRPr sz="1637">
              <a:solidFill>
                <a:srgbClr val="8390BD"/>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0"/>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224" name="Google Shape;224;p30"/>
          <p:cNvPicPr preferRelativeResize="0"/>
          <p:nvPr/>
        </p:nvPicPr>
        <p:blipFill rotWithShape="1">
          <a:blip r:embed="rId4">
            <a:alphaModFix amt="80000"/>
          </a:blip>
          <a:srcRect b="0" l="0" r="0" t="47226"/>
          <a:stretch/>
        </p:blipFill>
        <p:spPr>
          <a:xfrm>
            <a:off x="1233122" y="-142662"/>
            <a:ext cx="6677766" cy="5286174"/>
          </a:xfrm>
          <a:prstGeom prst="rect">
            <a:avLst/>
          </a:prstGeom>
          <a:noFill/>
          <a:ln>
            <a:noFill/>
          </a:ln>
        </p:spPr>
      </p:pic>
      <p:sp>
        <p:nvSpPr>
          <p:cNvPr id="225" name="Google Shape;225;p30"/>
          <p:cNvSpPr txBox="1"/>
          <p:nvPr/>
        </p:nvSpPr>
        <p:spPr>
          <a:xfrm>
            <a:off x="1362750" y="2171550"/>
            <a:ext cx="6418500" cy="800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4000">
                <a:solidFill>
                  <a:schemeClr val="dk1"/>
                </a:solidFill>
                <a:highlight>
                  <a:schemeClr val="lt1"/>
                </a:highlight>
                <a:latin typeface="Courier New"/>
                <a:ea typeface="Courier New"/>
                <a:cs typeface="Courier New"/>
                <a:sym typeface="Courier New"/>
              </a:rPr>
              <a:t>END OF TRANSMISSION</a:t>
            </a:r>
            <a:endParaRPr b="1" sz="4000">
              <a:solidFill>
                <a:schemeClr val="lt1"/>
              </a:solidFill>
              <a:highlight>
                <a:schemeClr val="lt1"/>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sp>
        <p:nvSpPr>
          <p:cNvPr id="230" name="Google Shape;230;p31"/>
          <p:cNvSpPr txBox="1"/>
          <p:nvPr/>
        </p:nvSpPr>
        <p:spPr>
          <a:xfrm>
            <a:off x="256500" y="2217900"/>
            <a:ext cx="86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ourier New"/>
                <a:ea typeface="Courier New"/>
                <a:cs typeface="Courier New"/>
                <a:sym typeface="Courier New"/>
              </a:rPr>
              <a:t>Insert Game Title 		TEXT text Text</a:t>
            </a:r>
            <a:r>
              <a:rPr lang="en" sz="2400">
                <a:solidFill>
                  <a:schemeClr val="dk1"/>
                </a:solidFill>
                <a:latin typeface="Courier New"/>
                <a:ea typeface="Courier New"/>
                <a:cs typeface="Courier New"/>
                <a:sym typeface="Courier New"/>
              </a:rPr>
              <a:t>.,!?”*/</a:t>
            </a:r>
            <a:endParaRPr sz="2400">
              <a:solidFill>
                <a:schemeClr val="dk1"/>
              </a:solidFill>
              <a:latin typeface="Courier New"/>
              <a:ea typeface="Courier New"/>
              <a:cs typeface="Courier New"/>
              <a:sym typeface="Courier New"/>
            </a:endParaRPr>
          </a:p>
        </p:txBody>
      </p:sp>
      <p:sp>
        <p:nvSpPr>
          <p:cNvPr id="231" name="Google Shape;231;p31"/>
          <p:cNvSpPr txBox="1"/>
          <p:nvPr/>
        </p:nvSpPr>
        <p:spPr>
          <a:xfrm>
            <a:off x="285450" y="4099500"/>
            <a:ext cx="86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Libre Barcode 39"/>
                <a:ea typeface="Libre Barcode 39"/>
                <a:cs typeface="Libre Barcode 39"/>
                <a:sym typeface="Libre Barcode 39"/>
              </a:rPr>
              <a:t>Insert Game Title 		TEXT text Text.,!?”*/</a:t>
            </a:r>
            <a:endParaRPr sz="2400">
              <a:solidFill>
                <a:schemeClr val="dk1"/>
              </a:solidFill>
              <a:latin typeface="Libre Barcode 39"/>
              <a:ea typeface="Libre Barcode 39"/>
              <a:cs typeface="Libre Barcode 39"/>
              <a:sym typeface="Libre Barcode 39"/>
            </a:endParaRPr>
          </a:p>
        </p:txBody>
      </p:sp>
      <p:sp>
        <p:nvSpPr>
          <p:cNvPr id="232" name="Google Shape;232;p31"/>
          <p:cNvSpPr txBox="1"/>
          <p:nvPr/>
        </p:nvSpPr>
        <p:spPr>
          <a:xfrm>
            <a:off x="285450" y="1940850"/>
            <a:ext cx="86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Spectral"/>
                <a:ea typeface="Spectral"/>
                <a:cs typeface="Spectral"/>
                <a:sym typeface="Spectral"/>
              </a:rPr>
              <a:t>Insert Game Title 		TEXT text Text.,!?”*/</a:t>
            </a:r>
            <a:endParaRPr sz="2400">
              <a:solidFill>
                <a:schemeClr val="dk1"/>
              </a:solidFill>
              <a:latin typeface="Spectral"/>
              <a:ea typeface="Spectral"/>
              <a:cs typeface="Spectral"/>
              <a:sym typeface="Spectral"/>
            </a:endParaRPr>
          </a:p>
        </p:txBody>
      </p:sp>
      <p:sp>
        <p:nvSpPr>
          <p:cNvPr id="233" name="Google Shape;233;p31"/>
          <p:cNvSpPr txBox="1"/>
          <p:nvPr/>
        </p:nvSpPr>
        <p:spPr>
          <a:xfrm>
            <a:off x="256500" y="3545388"/>
            <a:ext cx="86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Rock Salt"/>
                <a:ea typeface="Rock Salt"/>
                <a:cs typeface="Rock Salt"/>
                <a:sym typeface="Rock Salt"/>
              </a:rPr>
              <a:t>Insert Game Title 		TEXT text Text.,!?”*/</a:t>
            </a:r>
            <a:endParaRPr sz="2400">
              <a:solidFill>
                <a:schemeClr val="dk1"/>
              </a:solidFill>
              <a:latin typeface="Rock Salt"/>
              <a:ea typeface="Rock Salt"/>
              <a:cs typeface="Rock Salt"/>
              <a:sym typeface="Rock Salt"/>
            </a:endParaRPr>
          </a:p>
        </p:txBody>
      </p:sp>
      <p:sp>
        <p:nvSpPr>
          <p:cNvPr id="234" name="Google Shape;234;p31"/>
          <p:cNvSpPr txBox="1"/>
          <p:nvPr/>
        </p:nvSpPr>
        <p:spPr>
          <a:xfrm>
            <a:off x="256500" y="3042325"/>
            <a:ext cx="86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Rubik Glitch"/>
                <a:ea typeface="Rubik Glitch"/>
                <a:cs typeface="Rubik Glitch"/>
                <a:sym typeface="Rubik Glitch"/>
              </a:rPr>
              <a:t>Insert Game Title 		TEXT text Text.,!?”*/</a:t>
            </a:r>
            <a:endParaRPr sz="2400">
              <a:solidFill>
                <a:schemeClr val="dk1"/>
              </a:solidFill>
              <a:latin typeface="Rubik Glitch"/>
              <a:ea typeface="Rubik Glitch"/>
              <a:cs typeface="Rubik Glitch"/>
              <a:sym typeface="Rubik Glitch"/>
            </a:endParaRPr>
          </a:p>
        </p:txBody>
      </p:sp>
      <p:sp>
        <p:nvSpPr>
          <p:cNvPr id="235" name="Google Shape;235;p31"/>
          <p:cNvSpPr txBox="1"/>
          <p:nvPr/>
        </p:nvSpPr>
        <p:spPr>
          <a:xfrm>
            <a:off x="285450" y="1336688"/>
            <a:ext cx="86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Oxanium"/>
                <a:ea typeface="Oxanium"/>
                <a:cs typeface="Oxanium"/>
                <a:sym typeface="Oxanium"/>
              </a:rPr>
              <a:t>Insert Game Title 		TEXT text Text.,!?”*/</a:t>
            </a:r>
            <a:endParaRPr sz="2400">
              <a:solidFill>
                <a:schemeClr val="dk1"/>
              </a:solidFill>
              <a:latin typeface="Oxanium"/>
              <a:ea typeface="Oxanium"/>
              <a:cs typeface="Oxanium"/>
              <a:sym typeface="Oxanium"/>
            </a:endParaRPr>
          </a:p>
        </p:txBody>
      </p:sp>
      <p:sp>
        <p:nvSpPr>
          <p:cNvPr id="236" name="Google Shape;236;p31"/>
          <p:cNvSpPr txBox="1"/>
          <p:nvPr/>
        </p:nvSpPr>
        <p:spPr>
          <a:xfrm>
            <a:off x="285450" y="506475"/>
            <a:ext cx="86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Montserrat"/>
                <a:ea typeface="Montserrat"/>
                <a:cs typeface="Montserrat"/>
                <a:sym typeface="Montserrat"/>
              </a:rPr>
              <a:t>Insert Game Title 		TEXT text Text.,!?”*/</a:t>
            </a:r>
            <a:endParaRPr sz="2400">
              <a:solidFill>
                <a:schemeClr val="dk1"/>
              </a:solidFill>
              <a:latin typeface="Montserrat"/>
              <a:ea typeface="Montserrat"/>
              <a:cs typeface="Montserrat"/>
              <a:sym typeface="Montserrat"/>
            </a:endParaRPr>
          </a:p>
        </p:txBody>
      </p:sp>
      <p:sp>
        <p:nvSpPr>
          <p:cNvPr id="237" name="Google Shape;237;p31"/>
          <p:cNvSpPr txBox="1"/>
          <p:nvPr/>
        </p:nvSpPr>
        <p:spPr>
          <a:xfrm>
            <a:off x="285450" y="152325"/>
            <a:ext cx="86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Montserrat ExtraBold"/>
                <a:ea typeface="Montserrat ExtraBold"/>
                <a:cs typeface="Montserrat ExtraBold"/>
                <a:sym typeface="Montserrat ExtraBold"/>
              </a:rPr>
              <a:t>Insert Game Title 		TEXT text Text.,!?”*/</a:t>
            </a:r>
            <a:endParaRPr sz="2400">
              <a:solidFill>
                <a:schemeClr val="dk1"/>
              </a:solidFill>
              <a:latin typeface="Montserrat ExtraBold"/>
              <a:ea typeface="Montserrat ExtraBold"/>
              <a:cs typeface="Montserrat ExtraBold"/>
              <a:sym typeface="Montserrat ExtraBold"/>
            </a:endParaRPr>
          </a:p>
        </p:txBody>
      </p:sp>
      <p:sp>
        <p:nvSpPr>
          <p:cNvPr id="238" name="Google Shape;238;p31"/>
          <p:cNvSpPr txBox="1"/>
          <p:nvPr/>
        </p:nvSpPr>
        <p:spPr>
          <a:xfrm>
            <a:off x="285450" y="1046588"/>
            <a:ext cx="863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Oxanium ExtraBold"/>
                <a:ea typeface="Oxanium ExtraBold"/>
                <a:cs typeface="Oxanium ExtraBold"/>
                <a:sym typeface="Oxanium ExtraBold"/>
              </a:rPr>
              <a:t>Insert Game Title 		TEXT text Text.,!?”*/</a:t>
            </a:r>
            <a:endParaRPr sz="2400">
              <a:solidFill>
                <a:schemeClr val="dk1"/>
              </a:solidFill>
              <a:latin typeface="Oxanium ExtraBold"/>
              <a:ea typeface="Oxanium ExtraBold"/>
              <a:cs typeface="Oxanium ExtraBold"/>
              <a:sym typeface="Oxanium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a:blip r:embed="rId3">
            <a:alphaModFix/>
          </a:blip>
          <a:stretch>
            <a:fillRect/>
          </a:stretch>
        </p:blipFill>
        <p:spPr>
          <a:xfrm>
            <a:off x="-12" y="0"/>
            <a:ext cx="9144000" cy="5143500"/>
          </a:xfrm>
          <a:prstGeom prst="rect">
            <a:avLst/>
          </a:prstGeom>
          <a:noFill/>
          <a:ln>
            <a:noFill/>
          </a:ln>
        </p:spPr>
      </p:pic>
      <p:pic>
        <p:nvPicPr>
          <p:cNvPr id="74" name="Google Shape;74;p14"/>
          <p:cNvPicPr preferRelativeResize="0"/>
          <p:nvPr/>
        </p:nvPicPr>
        <p:blipFill>
          <a:blip r:embed="rId4">
            <a:alphaModFix amt="80000"/>
          </a:blip>
          <a:stretch>
            <a:fillRect/>
          </a:stretch>
        </p:blipFill>
        <p:spPr>
          <a:xfrm>
            <a:off x="2079513" y="-2180069"/>
            <a:ext cx="9144000" cy="13715988"/>
          </a:xfrm>
          <a:prstGeom prst="rect">
            <a:avLst/>
          </a:prstGeom>
          <a:noFill/>
          <a:ln>
            <a:noFill/>
          </a:ln>
        </p:spPr>
      </p:pic>
      <p:sp>
        <p:nvSpPr>
          <p:cNvPr id="75" name="Google Shape;75;p14"/>
          <p:cNvSpPr txBox="1"/>
          <p:nvPr>
            <p:ph idx="4294967295" type="title"/>
          </p:nvPr>
        </p:nvSpPr>
        <p:spPr>
          <a:xfrm>
            <a:off x="2747250" y="2214100"/>
            <a:ext cx="364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Courier New"/>
                <a:ea typeface="Courier New"/>
                <a:cs typeface="Courier New"/>
                <a:sym typeface="Courier New"/>
              </a:rPr>
              <a:t>Story Narrative</a:t>
            </a:r>
            <a:endParaRPr b="1" sz="3000" u="sng">
              <a:latin typeface="Courier New"/>
              <a:ea typeface="Courier New"/>
              <a:cs typeface="Courier New"/>
              <a:sym typeface="Courier New"/>
            </a:endParaRPr>
          </a:p>
        </p:txBody>
      </p:sp>
      <p:pic>
        <p:nvPicPr>
          <p:cNvPr id="76" name="Google Shape;76;p14"/>
          <p:cNvPicPr preferRelativeResize="0"/>
          <p:nvPr/>
        </p:nvPicPr>
        <p:blipFill>
          <a:blip r:embed="rId5">
            <a:alphaModFix/>
          </a:blip>
          <a:stretch>
            <a:fillRect/>
          </a:stretch>
        </p:blipFill>
        <p:spPr>
          <a:xfrm>
            <a:off x="1817850" y="2924950"/>
            <a:ext cx="4002280" cy="572700"/>
          </a:xfrm>
          <a:prstGeom prst="rect">
            <a:avLst/>
          </a:prstGeom>
          <a:noFill/>
          <a:ln>
            <a:noFill/>
          </a:ln>
        </p:spPr>
      </p:pic>
      <p:pic>
        <p:nvPicPr>
          <p:cNvPr id="77" name="Google Shape;77;p14"/>
          <p:cNvPicPr preferRelativeResize="0"/>
          <p:nvPr/>
        </p:nvPicPr>
        <p:blipFill>
          <a:blip r:embed="rId5">
            <a:alphaModFix/>
          </a:blip>
          <a:stretch>
            <a:fillRect/>
          </a:stretch>
        </p:blipFill>
        <p:spPr>
          <a:xfrm flipH="1">
            <a:off x="4399269" y="2927175"/>
            <a:ext cx="4002280" cy="572700"/>
          </a:xfrm>
          <a:prstGeom prst="rect">
            <a:avLst/>
          </a:prstGeom>
          <a:noFill/>
          <a:ln>
            <a:noFill/>
          </a:ln>
        </p:spPr>
      </p:pic>
      <p:pic>
        <p:nvPicPr>
          <p:cNvPr id="78" name="Google Shape;78;p14"/>
          <p:cNvPicPr preferRelativeResize="0"/>
          <p:nvPr/>
        </p:nvPicPr>
        <p:blipFill>
          <a:blip r:embed="rId5">
            <a:alphaModFix/>
          </a:blip>
          <a:stretch>
            <a:fillRect/>
          </a:stretch>
        </p:blipFill>
        <p:spPr>
          <a:xfrm>
            <a:off x="1050175" y="3497650"/>
            <a:ext cx="4002280" cy="572700"/>
          </a:xfrm>
          <a:prstGeom prst="rect">
            <a:avLst/>
          </a:prstGeom>
          <a:noFill/>
          <a:ln>
            <a:noFill/>
          </a:ln>
        </p:spPr>
      </p:pic>
      <p:pic>
        <p:nvPicPr>
          <p:cNvPr id="79" name="Google Shape;79;p14"/>
          <p:cNvPicPr preferRelativeResize="0"/>
          <p:nvPr/>
        </p:nvPicPr>
        <p:blipFill>
          <a:blip r:embed="rId5">
            <a:alphaModFix/>
          </a:blip>
          <a:stretch>
            <a:fillRect/>
          </a:stretch>
        </p:blipFill>
        <p:spPr>
          <a:xfrm>
            <a:off x="4295994" y="3514100"/>
            <a:ext cx="4002280" cy="572700"/>
          </a:xfrm>
          <a:prstGeom prst="rect">
            <a:avLst/>
          </a:prstGeom>
          <a:noFill/>
          <a:ln>
            <a:noFill/>
          </a:ln>
        </p:spPr>
      </p:pic>
      <p:pic>
        <p:nvPicPr>
          <p:cNvPr id="80" name="Google Shape;80;p14"/>
          <p:cNvPicPr preferRelativeResize="0"/>
          <p:nvPr/>
        </p:nvPicPr>
        <p:blipFill>
          <a:blip r:embed="rId5">
            <a:alphaModFix/>
          </a:blip>
          <a:stretch>
            <a:fillRect/>
          </a:stretch>
        </p:blipFill>
        <p:spPr>
          <a:xfrm flipH="1" rot="10800000">
            <a:off x="1050175" y="1517475"/>
            <a:ext cx="4002280" cy="572700"/>
          </a:xfrm>
          <a:prstGeom prst="rect">
            <a:avLst/>
          </a:prstGeom>
          <a:noFill/>
          <a:ln>
            <a:noFill/>
          </a:ln>
        </p:spPr>
      </p:pic>
      <p:pic>
        <p:nvPicPr>
          <p:cNvPr id="81" name="Google Shape;81;p14"/>
          <p:cNvPicPr preferRelativeResize="0"/>
          <p:nvPr/>
        </p:nvPicPr>
        <p:blipFill>
          <a:blip r:embed="rId5">
            <a:alphaModFix/>
          </a:blip>
          <a:stretch>
            <a:fillRect/>
          </a:stretch>
        </p:blipFill>
        <p:spPr>
          <a:xfrm rot="10800000">
            <a:off x="1111544" y="930550"/>
            <a:ext cx="4002280" cy="572700"/>
          </a:xfrm>
          <a:prstGeom prst="rect">
            <a:avLst/>
          </a:prstGeom>
          <a:noFill/>
          <a:ln>
            <a:noFill/>
          </a:ln>
        </p:spPr>
      </p:pic>
      <p:pic>
        <p:nvPicPr>
          <p:cNvPr id="82" name="Google Shape;82;p14"/>
          <p:cNvPicPr preferRelativeResize="0"/>
          <p:nvPr/>
        </p:nvPicPr>
        <p:blipFill>
          <a:blip r:embed="rId5">
            <a:alphaModFix/>
          </a:blip>
          <a:stretch>
            <a:fillRect/>
          </a:stretch>
        </p:blipFill>
        <p:spPr>
          <a:xfrm flipH="1" rot="10800000">
            <a:off x="3826844" y="930550"/>
            <a:ext cx="4002280" cy="57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88" name="Google Shape;88;p15"/>
          <p:cNvSpPr txBox="1"/>
          <p:nvPr>
            <p:ph type="title"/>
          </p:nvPr>
        </p:nvSpPr>
        <p:spPr>
          <a:xfrm>
            <a:off x="311700" y="20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Game Setting</a:t>
            </a:r>
            <a:endParaRPr b="1"/>
          </a:p>
        </p:txBody>
      </p:sp>
      <p:sp>
        <p:nvSpPr>
          <p:cNvPr id="89" name="Google Shape;89;p15"/>
          <p:cNvSpPr txBox="1"/>
          <p:nvPr>
            <p:ph idx="1" type="body"/>
          </p:nvPr>
        </p:nvSpPr>
        <p:spPr>
          <a:xfrm>
            <a:off x="765275" y="1200450"/>
            <a:ext cx="79194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600">
                <a:solidFill>
                  <a:schemeClr val="dk1"/>
                </a:solidFill>
                <a:latin typeface="Courier New"/>
                <a:ea typeface="Courier New"/>
                <a:cs typeface="Courier New"/>
                <a:sym typeface="Courier New"/>
              </a:rPr>
              <a:t>The game is set during</a:t>
            </a:r>
            <a:r>
              <a:rPr lang="en" sz="700">
                <a:solidFill>
                  <a:schemeClr val="dk1"/>
                </a:solidFill>
                <a:latin typeface="Courier New"/>
                <a:ea typeface="Courier New"/>
                <a:cs typeface="Courier New"/>
                <a:sym typeface="Courier New"/>
              </a:rPr>
              <a:t> </a:t>
            </a:r>
            <a:r>
              <a:rPr lang="en" sz="700">
                <a:solidFill>
                  <a:schemeClr val="dk1"/>
                </a:solidFill>
                <a:highlight>
                  <a:schemeClr val="dk1"/>
                </a:highlight>
                <a:latin typeface="Courier New"/>
                <a:ea typeface="Courier New"/>
                <a:cs typeface="Courier New"/>
                <a:sym typeface="Courier New"/>
              </a:rPr>
              <a:t> </a:t>
            </a:r>
            <a:r>
              <a:rPr lang="en" sz="1600">
                <a:solidFill>
                  <a:schemeClr val="dk1"/>
                </a:solidFill>
                <a:highlight>
                  <a:schemeClr val="dk1"/>
                </a:highlight>
                <a:latin typeface="Courier New"/>
                <a:ea typeface="Courier New"/>
                <a:cs typeface="Courier New"/>
                <a:sym typeface="Courier New"/>
              </a:rPr>
              <a:t>XX</a:t>
            </a:r>
            <a:r>
              <a:rPr lang="en" sz="1600">
                <a:solidFill>
                  <a:schemeClr val="lt1"/>
                </a:solidFill>
                <a:latin typeface="Courier New"/>
                <a:ea typeface="Courier New"/>
                <a:cs typeface="Courier New"/>
                <a:sym typeface="Courier New"/>
              </a:rPr>
              <a:t> </a:t>
            </a:r>
            <a:r>
              <a:rPr lang="en" sz="1600">
                <a:solidFill>
                  <a:schemeClr val="dk1"/>
                </a:solidFill>
                <a:highlight>
                  <a:schemeClr val="dk1"/>
                </a:highlight>
                <a:latin typeface="Courier New"/>
                <a:ea typeface="Courier New"/>
                <a:cs typeface="Courier New"/>
                <a:sym typeface="Courier New"/>
              </a:rPr>
              <a:t>XXXX</a:t>
            </a:r>
            <a:r>
              <a:rPr lang="en" sz="700">
                <a:solidFill>
                  <a:schemeClr val="lt1"/>
                </a:solidFill>
                <a:highlight>
                  <a:schemeClr val="dk1"/>
                </a:highlight>
                <a:latin typeface="Courier New"/>
                <a:ea typeface="Courier New"/>
                <a:cs typeface="Courier New"/>
                <a:sym typeface="Courier New"/>
              </a:rPr>
              <a:t> </a:t>
            </a:r>
            <a:r>
              <a:rPr lang="en" sz="700">
                <a:solidFill>
                  <a:schemeClr val="dk1"/>
                </a:solidFill>
                <a:latin typeface="Courier New"/>
                <a:ea typeface="Courier New"/>
                <a:cs typeface="Courier New"/>
                <a:sym typeface="Courier New"/>
              </a:rPr>
              <a:t> </a:t>
            </a:r>
            <a:r>
              <a:rPr lang="en" sz="1600">
                <a:solidFill>
                  <a:schemeClr val="dk1"/>
                </a:solidFill>
                <a:latin typeface="Courier New"/>
                <a:ea typeface="Courier New"/>
                <a:cs typeface="Courier New"/>
                <a:sym typeface="Courier New"/>
              </a:rPr>
              <a:t>in a highly secretive and technologically advanced facility located deep in the heart of Malaysia’s densest jungle. Known as the </a:t>
            </a:r>
            <a:r>
              <a:rPr b="1" i="1" lang="en" sz="1600">
                <a:solidFill>
                  <a:schemeClr val="lt1"/>
                </a:solidFill>
                <a:highlight>
                  <a:schemeClr val="dk1"/>
                </a:highlight>
                <a:latin typeface="Courier New"/>
                <a:ea typeface="Courier New"/>
                <a:cs typeface="Courier New"/>
                <a:sym typeface="Courier New"/>
              </a:rPr>
              <a:t>Nexus Containment Center (NCC)</a:t>
            </a:r>
            <a:r>
              <a:rPr lang="en" sz="1600">
                <a:solidFill>
                  <a:schemeClr val="dk1"/>
                </a:solidFill>
                <a:latin typeface="Courier New"/>
                <a:ea typeface="Courier New"/>
                <a:cs typeface="Courier New"/>
                <a:sym typeface="Courier New"/>
              </a:rPr>
              <a:t>, this facility is dedicated to </a:t>
            </a:r>
            <a:r>
              <a:rPr b="1" lang="en" sz="1600">
                <a:solidFill>
                  <a:schemeClr val="lt1"/>
                </a:solidFill>
                <a:highlight>
                  <a:schemeClr val="dk1"/>
                </a:highlight>
                <a:latin typeface="Courier New"/>
                <a:ea typeface="Courier New"/>
                <a:cs typeface="Courier New"/>
                <a:sym typeface="Courier New"/>
              </a:rPr>
              <a:t>securing, containing, and protecting supernatural entities native to Malaysian folklore.</a:t>
            </a:r>
            <a:r>
              <a:rPr lang="en" sz="1600">
                <a:solidFill>
                  <a:schemeClr val="dk1"/>
                </a:solidFill>
                <a:latin typeface="Courier New"/>
                <a:ea typeface="Courier New"/>
                <a:cs typeface="Courier New"/>
                <a:sym typeface="Courier New"/>
              </a:rPr>
              <a:t> </a:t>
            </a:r>
            <a:r>
              <a:rPr b="1" lang="en" sz="1600">
                <a:solidFill>
                  <a:schemeClr val="lt1"/>
                </a:solidFill>
                <a:highlight>
                  <a:schemeClr val="dk1"/>
                </a:highlight>
                <a:latin typeface="Courier New"/>
                <a:ea typeface="Courier New"/>
                <a:cs typeface="Courier New"/>
                <a:sym typeface="Courier New"/>
              </a:rPr>
              <a:t>The NCC is built over a nexus of ley lines, powerful spots of magical energy, which attract these entities and enhance their powers.</a:t>
            </a:r>
            <a:endParaRPr b="1" sz="1600">
              <a:solidFill>
                <a:schemeClr val="lt1"/>
              </a:solidFill>
              <a:highlight>
                <a:schemeClr val="dk1"/>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95" name="Google Shape;95;p16"/>
          <p:cNvSpPr txBox="1"/>
          <p:nvPr>
            <p:ph idx="1" type="body"/>
          </p:nvPr>
        </p:nvSpPr>
        <p:spPr>
          <a:xfrm>
            <a:off x="765275" y="1200450"/>
            <a:ext cx="79194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600">
                <a:solidFill>
                  <a:schemeClr val="dk1"/>
                </a:solidFill>
                <a:latin typeface="Courier New"/>
                <a:ea typeface="Courier New"/>
                <a:cs typeface="Courier New"/>
                <a:sym typeface="Courier New"/>
              </a:rPr>
              <a:t>For centuries, the creatures of </a:t>
            </a:r>
            <a:r>
              <a:rPr b="1" lang="en" sz="1600">
                <a:solidFill>
                  <a:srgbClr val="FF0000"/>
                </a:solidFill>
                <a:latin typeface="Courier New"/>
                <a:ea typeface="Courier New"/>
                <a:cs typeface="Courier New"/>
                <a:sym typeface="Courier New"/>
              </a:rPr>
              <a:t>South East Asia folklore</a:t>
            </a:r>
            <a:r>
              <a:rPr lang="en" sz="1600">
                <a:solidFill>
                  <a:schemeClr val="dk1"/>
                </a:solidFill>
                <a:latin typeface="Courier New"/>
                <a:ea typeface="Courier New"/>
                <a:cs typeface="Courier New"/>
                <a:sym typeface="Courier New"/>
              </a:rPr>
              <a:t> roamed freely among humans, often causing havoc and fear. As the modern era approached, a covert government agency known as the </a:t>
            </a:r>
            <a:r>
              <a:rPr b="1" i="1" lang="en" sz="1600">
                <a:solidFill>
                  <a:srgbClr val="FF00FF"/>
                </a:solidFill>
                <a:highlight>
                  <a:schemeClr val="dk1"/>
                </a:highlight>
                <a:latin typeface="Courier New"/>
                <a:ea typeface="Courier New"/>
                <a:cs typeface="Courier New"/>
                <a:sym typeface="Courier New"/>
              </a:rPr>
              <a:t>Midnight Wardens</a:t>
            </a:r>
            <a:r>
              <a:rPr b="1" i="1" lang="en" sz="700">
                <a:solidFill>
                  <a:srgbClr val="FF00FF"/>
                </a:solidFill>
                <a:highlight>
                  <a:schemeClr val="dk1"/>
                </a:highlight>
                <a:latin typeface="Courier New"/>
                <a:ea typeface="Courier New"/>
                <a:cs typeface="Courier New"/>
                <a:sym typeface="Courier New"/>
              </a:rPr>
              <a:t> </a:t>
            </a:r>
            <a:r>
              <a:rPr lang="en" sz="700">
                <a:solidFill>
                  <a:schemeClr val="dk1"/>
                </a:solidFill>
                <a:latin typeface="Courier New"/>
                <a:ea typeface="Courier New"/>
                <a:cs typeface="Courier New"/>
                <a:sym typeface="Courier New"/>
              </a:rPr>
              <a:t> </a:t>
            </a:r>
            <a:r>
              <a:rPr lang="en" sz="1600">
                <a:solidFill>
                  <a:schemeClr val="dk1"/>
                </a:solidFill>
                <a:latin typeface="Courier New"/>
                <a:ea typeface="Courier New"/>
                <a:cs typeface="Courier New"/>
                <a:sym typeface="Courier New"/>
              </a:rPr>
              <a:t>was formed to </a:t>
            </a:r>
            <a:r>
              <a:rPr b="1" lang="en" sz="1600">
                <a:solidFill>
                  <a:schemeClr val="lt1"/>
                </a:solidFill>
                <a:highlight>
                  <a:schemeClr val="dk1"/>
                </a:highlight>
                <a:latin typeface="Courier New"/>
                <a:ea typeface="Courier New"/>
                <a:cs typeface="Courier New"/>
                <a:sym typeface="Courier New"/>
              </a:rPr>
              <a:t>control these supernatural beings and protect the human realm.</a:t>
            </a:r>
            <a:r>
              <a:rPr lang="en" sz="1600">
                <a:solidFill>
                  <a:schemeClr val="dk1"/>
                </a:solidFill>
                <a:latin typeface="Courier New"/>
                <a:ea typeface="Courier New"/>
                <a:cs typeface="Courier New"/>
                <a:sym typeface="Courier New"/>
              </a:rPr>
              <a:t> </a:t>
            </a:r>
            <a:r>
              <a:rPr b="1" lang="en" sz="1600">
                <a:solidFill>
                  <a:schemeClr val="lt1"/>
                </a:solidFill>
                <a:highlight>
                  <a:schemeClr val="dk1"/>
                </a:highlight>
                <a:latin typeface="Courier New"/>
                <a:ea typeface="Courier New"/>
                <a:cs typeface="Courier New"/>
                <a:sym typeface="Courier New"/>
              </a:rPr>
              <a:t>The Nexus Containment Centre (NCC)</a:t>
            </a:r>
            <a:r>
              <a:rPr lang="en" sz="1600">
                <a:solidFill>
                  <a:schemeClr val="dk1"/>
                </a:solidFill>
                <a:latin typeface="Courier New"/>
                <a:ea typeface="Courier New"/>
                <a:cs typeface="Courier New"/>
                <a:sym typeface="Courier New"/>
              </a:rPr>
              <a:t> was established as a </a:t>
            </a:r>
            <a:r>
              <a:rPr b="1" lang="en" sz="1600">
                <a:solidFill>
                  <a:schemeClr val="lt1"/>
                </a:solidFill>
                <a:highlight>
                  <a:schemeClr val="dk1"/>
                </a:highlight>
                <a:latin typeface="Courier New"/>
                <a:ea typeface="Courier New"/>
                <a:cs typeface="Courier New"/>
                <a:sym typeface="Courier New"/>
              </a:rPr>
              <a:t>prison and research facility to hold these mysterious South East Asian creatures.</a:t>
            </a:r>
            <a:endParaRPr b="1" sz="1600">
              <a:solidFill>
                <a:schemeClr val="lt1"/>
              </a:solidFill>
              <a:highlight>
                <a:schemeClr val="dk1"/>
              </a:highlight>
              <a:latin typeface="Courier New"/>
              <a:ea typeface="Courier New"/>
              <a:cs typeface="Courier New"/>
              <a:sym typeface="Courier New"/>
            </a:endParaRPr>
          </a:p>
        </p:txBody>
      </p:sp>
      <p:sp>
        <p:nvSpPr>
          <p:cNvPr id="96" name="Google Shape;96;p16"/>
          <p:cNvSpPr txBox="1"/>
          <p:nvPr>
            <p:ph type="title"/>
          </p:nvPr>
        </p:nvSpPr>
        <p:spPr>
          <a:xfrm>
            <a:off x="311700" y="20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Backstory</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2" name="Google Shape;102;p17"/>
          <p:cNvSpPr txBox="1"/>
          <p:nvPr>
            <p:ph type="title"/>
          </p:nvPr>
        </p:nvSpPr>
        <p:spPr>
          <a:xfrm>
            <a:off x="311700" y="20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The Player &amp; The Plot</a:t>
            </a:r>
            <a:endParaRPr b="1"/>
          </a:p>
        </p:txBody>
      </p:sp>
      <p:sp>
        <p:nvSpPr>
          <p:cNvPr id="103" name="Google Shape;103;p17"/>
          <p:cNvSpPr txBox="1"/>
          <p:nvPr>
            <p:ph type="title"/>
          </p:nvPr>
        </p:nvSpPr>
        <p:spPr>
          <a:xfrm>
            <a:off x="765275" y="925675"/>
            <a:ext cx="7946400" cy="36657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None/>
            </a:pPr>
            <a:r>
              <a:rPr lang="en" sz="1637">
                <a:latin typeface="Courier New"/>
                <a:ea typeface="Courier New"/>
                <a:cs typeface="Courier New"/>
                <a:sym typeface="Courier New"/>
              </a:rPr>
              <a:t>You play as a </a:t>
            </a:r>
            <a:r>
              <a:rPr b="1" lang="en" sz="1637">
                <a:latin typeface="Courier New"/>
                <a:ea typeface="Courier New"/>
                <a:cs typeface="Courier New"/>
                <a:sym typeface="Courier New"/>
              </a:rPr>
              <a:t>new recruit</a:t>
            </a:r>
            <a:r>
              <a:rPr lang="en" sz="1637">
                <a:latin typeface="Courier New"/>
                <a:ea typeface="Courier New"/>
                <a:cs typeface="Courier New"/>
                <a:sym typeface="Courier New"/>
              </a:rPr>
              <a:t>, who has just been assigned her first night shift at the NCC. Your primary role is to</a:t>
            </a:r>
            <a:r>
              <a:rPr lang="en" sz="750">
                <a:latin typeface="Courier New"/>
                <a:ea typeface="Courier New"/>
                <a:cs typeface="Courier New"/>
                <a:sym typeface="Courier New"/>
              </a:rPr>
              <a:t> </a:t>
            </a:r>
            <a:r>
              <a:rPr lang="en" sz="750">
                <a:highlight>
                  <a:schemeClr val="dk1"/>
                </a:highlight>
                <a:latin typeface="Courier New"/>
                <a:ea typeface="Courier New"/>
                <a:cs typeface="Courier New"/>
                <a:sym typeface="Courier New"/>
              </a:rPr>
              <a:t> </a:t>
            </a:r>
            <a:r>
              <a:rPr b="1" lang="en" sz="1637">
                <a:solidFill>
                  <a:schemeClr val="lt1"/>
                </a:solidFill>
                <a:highlight>
                  <a:schemeClr val="dk1"/>
                </a:highlight>
                <a:latin typeface="Courier New"/>
                <a:ea typeface="Courier New"/>
                <a:cs typeface="Courier New"/>
                <a:sym typeface="Courier New"/>
              </a:rPr>
              <a:t>monitor the containment units</a:t>
            </a:r>
            <a:r>
              <a:rPr lang="en" sz="750">
                <a:highlight>
                  <a:schemeClr val="dk1"/>
                </a:highlight>
                <a:latin typeface="Courier New"/>
                <a:ea typeface="Courier New"/>
                <a:cs typeface="Courier New"/>
                <a:sym typeface="Courier New"/>
              </a:rPr>
              <a:t> </a:t>
            </a:r>
            <a:r>
              <a:rPr lang="en" sz="750">
                <a:latin typeface="Courier New"/>
                <a:ea typeface="Courier New"/>
                <a:cs typeface="Courier New"/>
                <a:sym typeface="Courier New"/>
              </a:rPr>
              <a:t> </a:t>
            </a:r>
            <a:r>
              <a:rPr lang="en" sz="1637">
                <a:latin typeface="Courier New"/>
                <a:ea typeface="Courier New"/>
                <a:cs typeface="Courier New"/>
                <a:sym typeface="Courier New"/>
              </a:rPr>
              <a:t>and</a:t>
            </a:r>
            <a:r>
              <a:rPr lang="en" sz="750">
                <a:latin typeface="Courier New"/>
                <a:ea typeface="Courier New"/>
                <a:cs typeface="Courier New"/>
                <a:sym typeface="Courier New"/>
              </a:rPr>
              <a:t> </a:t>
            </a:r>
            <a:r>
              <a:rPr lang="en" sz="750">
                <a:highlight>
                  <a:schemeClr val="dk1"/>
                </a:highlight>
                <a:latin typeface="Courier New"/>
                <a:ea typeface="Courier New"/>
                <a:cs typeface="Courier New"/>
                <a:sym typeface="Courier New"/>
              </a:rPr>
              <a:t> </a:t>
            </a:r>
            <a:r>
              <a:rPr b="1" lang="en" sz="1637">
                <a:solidFill>
                  <a:schemeClr val="lt1"/>
                </a:solidFill>
                <a:highlight>
                  <a:schemeClr val="dk1"/>
                </a:highlight>
                <a:latin typeface="Courier New"/>
                <a:ea typeface="Courier New"/>
                <a:cs typeface="Courier New"/>
                <a:sym typeface="Courier New"/>
              </a:rPr>
              <a:t>ensure none of the supernatural inmates escape.</a:t>
            </a:r>
            <a:r>
              <a:rPr lang="en" sz="1637">
                <a:latin typeface="Courier New"/>
                <a:ea typeface="Courier New"/>
                <a:cs typeface="Courier New"/>
                <a:sym typeface="Courier New"/>
              </a:rPr>
              <a:t> On your first night, a mysterious and powerful storm disrupts the facility’s power grid, releasing electromagnetic pulses that intermittently disable the security locks. You can even</a:t>
            </a:r>
            <a:r>
              <a:rPr lang="en" sz="750">
                <a:latin typeface="Courier New"/>
                <a:ea typeface="Courier New"/>
                <a:cs typeface="Courier New"/>
                <a:sym typeface="Courier New"/>
              </a:rPr>
              <a:t> </a:t>
            </a:r>
            <a:r>
              <a:rPr lang="en" sz="750">
                <a:highlight>
                  <a:schemeClr val="dk1"/>
                </a:highlight>
                <a:latin typeface="Courier New"/>
                <a:ea typeface="Courier New"/>
                <a:cs typeface="Courier New"/>
                <a:sym typeface="Courier New"/>
              </a:rPr>
              <a:t> </a:t>
            </a:r>
            <a:r>
              <a:rPr b="1" lang="en" sz="1637">
                <a:solidFill>
                  <a:schemeClr val="lt1"/>
                </a:solidFill>
                <a:highlight>
                  <a:schemeClr val="dk1"/>
                </a:highlight>
                <a:latin typeface="Courier New"/>
                <a:ea typeface="Courier New"/>
                <a:cs typeface="Courier New"/>
                <a:sym typeface="Courier New"/>
              </a:rPr>
              <a:t>call for the specific exorcists to deal with the specific monsters.</a:t>
            </a:r>
            <a:endParaRPr b="1" sz="1637">
              <a:solidFill>
                <a:schemeClr val="lt1"/>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t/>
            </a:r>
            <a:endParaRPr sz="1637">
              <a:solidFill>
                <a:schemeClr val="lt1"/>
              </a:solidFill>
              <a:highlight>
                <a:schemeClr val="dk1"/>
              </a:highlight>
              <a:latin typeface="Courier New"/>
              <a:ea typeface="Courier New"/>
              <a:cs typeface="Courier New"/>
              <a:sym typeface="Courier New"/>
            </a:endParaRPr>
          </a:p>
          <a:p>
            <a:pPr indent="0" lvl="0" marL="0" rtl="0" algn="just">
              <a:lnSpc>
                <a:spcPct val="115000"/>
              </a:lnSpc>
              <a:spcBef>
                <a:spcPts val="0"/>
              </a:spcBef>
              <a:spcAft>
                <a:spcPts val="0"/>
              </a:spcAft>
              <a:buNone/>
            </a:pPr>
            <a:r>
              <a:rPr lang="en" sz="1637">
                <a:latin typeface="Courier New"/>
                <a:ea typeface="Courier New"/>
                <a:cs typeface="Courier New"/>
                <a:sym typeface="Courier New"/>
              </a:rPr>
              <a:t>As the night progresses, </a:t>
            </a:r>
            <a:r>
              <a:rPr b="1" lang="en" sz="1637">
                <a:solidFill>
                  <a:schemeClr val="lt1"/>
                </a:solidFill>
                <a:highlight>
                  <a:schemeClr val="dk1"/>
                </a:highlight>
                <a:latin typeface="Courier New"/>
                <a:ea typeface="Courier New"/>
                <a:cs typeface="Courier New"/>
                <a:sym typeface="Courier New"/>
              </a:rPr>
              <a:t>it becomes apparent that the storm is no natural phenomenon but a magical disturbance possibly orchestrated from within the facility. With limited access to the central control systems and armed only with a high-tech tablet that can access CCTV, control doors, and interact with other technology, the player must navigate the dimly lit corridors filled with creeping mists and strange echoes.</a:t>
            </a:r>
            <a:endParaRPr b="1" sz="1637">
              <a:solidFill>
                <a:schemeClr val="lt1"/>
              </a:solidFill>
              <a:highlight>
                <a:schemeClr val="dk1"/>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9" name="Google Shape;109;p18"/>
          <p:cNvSpPr txBox="1"/>
          <p:nvPr>
            <p:ph type="title"/>
          </p:nvPr>
        </p:nvSpPr>
        <p:spPr>
          <a:xfrm>
            <a:off x="311700" y="20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Gameplay &amp; Mechanics</a:t>
            </a:r>
            <a:endParaRPr b="1"/>
          </a:p>
        </p:txBody>
      </p:sp>
      <p:sp>
        <p:nvSpPr>
          <p:cNvPr id="110" name="Google Shape;110;p18"/>
          <p:cNvSpPr txBox="1"/>
          <p:nvPr>
            <p:ph type="title"/>
          </p:nvPr>
        </p:nvSpPr>
        <p:spPr>
          <a:xfrm>
            <a:off x="765275" y="925425"/>
            <a:ext cx="7919400" cy="396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20" u="sng">
                <a:latin typeface="Courier New"/>
                <a:ea typeface="Courier New"/>
                <a:cs typeface="Courier New"/>
                <a:sym typeface="Courier New"/>
              </a:rPr>
              <a:t>Survival Horror</a:t>
            </a:r>
            <a:endParaRPr b="1" sz="1620" u="sng">
              <a:latin typeface="Courier New"/>
              <a:ea typeface="Courier New"/>
              <a:cs typeface="Courier New"/>
              <a:sym typeface="Courier New"/>
            </a:endParaRPr>
          </a:p>
          <a:p>
            <a:pPr indent="0" lvl="0" marL="0" rtl="0" algn="l">
              <a:spcBef>
                <a:spcPts val="0"/>
              </a:spcBef>
              <a:spcAft>
                <a:spcPts val="0"/>
              </a:spcAft>
              <a:buNone/>
            </a:pPr>
            <a:r>
              <a:t/>
            </a:r>
            <a:endParaRPr sz="1420">
              <a:latin typeface="Courier New"/>
              <a:ea typeface="Courier New"/>
              <a:cs typeface="Courier New"/>
              <a:sym typeface="Courier New"/>
            </a:endParaRPr>
          </a:p>
          <a:p>
            <a:pPr indent="0" lvl="0" marL="0" rtl="0" algn="l">
              <a:spcBef>
                <a:spcPts val="0"/>
              </a:spcBef>
              <a:spcAft>
                <a:spcPts val="0"/>
              </a:spcAft>
              <a:buNone/>
            </a:pPr>
            <a:r>
              <a:rPr lang="en" sz="1620">
                <a:latin typeface="Courier New"/>
                <a:ea typeface="Courier New"/>
                <a:cs typeface="Courier New"/>
                <a:sym typeface="Courier New"/>
              </a:rPr>
              <a:t>Players must fend </a:t>
            </a:r>
            <a:r>
              <a:rPr lang="en" sz="1620">
                <a:latin typeface="Courier New"/>
                <a:ea typeface="Courier New"/>
                <a:cs typeface="Courier New"/>
                <a:sym typeface="Courier New"/>
              </a:rPr>
              <a:t>themselves</a:t>
            </a:r>
            <a:r>
              <a:rPr lang="en" sz="1620">
                <a:latin typeface="Courier New"/>
                <a:ea typeface="Courier New"/>
                <a:cs typeface="Courier New"/>
                <a:sym typeface="Courier New"/>
              </a:rPr>
              <a:t> from the various supernatural creatures to survive the night. The facility contains many, different creatures, and the players need to quickly identify them and react appropriately to survive their </a:t>
            </a:r>
            <a:r>
              <a:rPr lang="en" sz="1620">
                <a:latin typeface="Courier New"/>
                <a:ea typeface="Courier New"/>
                <a:cs typeface="Courier New"/>
                <a:sym typeface="Courier New"/>
              </a:rPr>
              <a:t>onslaughts</a:t>
            </a:r>
            <a:r>
              <a:rPr lang="en" sz="1620">
                <a:latin typeface="Courier New"/>
                <a:ea typeface="Courier New"/>
                <a:cs typeface="Courier New"/>
                <a:sym typeface="Courier New"/>
              </a:rPr>
              <a:t>.</a:t>
            </a:r>
            <a:endParaRPr sz="1420">
              <a:latin typeface="Courier New"/>
              <a:ea typeface="Courier New"/>
              <a:cs typeface="Courier New"/>
              <a:sym typeface="Courier New"/>
            </a:endParaRPr>
          </a:p>
          <a:p>
            <a:pPr indent="0" lvl="0" marL="0" rtl="0" algn="l">
              <a:spcBef>
                <a:spcPts val="0"/>
              </a:spcBef>
              <a:spcAft>
                <a:spcPts val="0"/>
              </a:spcAft>
              <a:buNone/>
            </a:pPr>
            <a:r>
              <a:t/>
            </a:r>
            <a:endParaRPr sz="1420">
              <a:latin typeface="Courier New"/>
              <a:ea typeface="Courier New"/>
              <a:cs typeface="Courier New"/>
              <a:sym typeface="Courier New"/>
            </a:endParaRPr>
          </a:p>
          <a:p>
            <a:pPr indent="0" lvl="0" marL="0" rtl="0" algn="l">
              <a:spcBef>
                <a:spcPts val="0"/>
              </a:spcBef>
              <a:spcAft>
                <a:spcPts val="0"/>
              </a:spcAft>
              <a:buNone/>
            </a:pPr>
            <a:r>
              <a:rPr b="1" lang="en" sz="1620" u="sng">
                <a:latin typeface="Courier New"/>
                <a:ea typeface="Courier New"/>
                <a:cs typeface="Courier New"/>
                <a:sym typeface="Courier New"/>
              </a:rPr>
              <a:t>Interaction with Entities</a:t>
            </a:r>
            <a:endParaRPr b="1" sz="1620" u="sng">
              <a:latin typeface="Courier New"/>
              <a:ea typeface="Courier New"/>
              <a:cs typeface="Courier New"/>
              <a:sym typeface="Courier New"/>
            </a:endParaRPr>
          </a:p>
          <a:p>
            <a:pPr indent="0" lvl="0" marL="0" rtl="0" algn="l">
              <a:spcBef>
                <a:spcPts val="0"/>
              </a:spcBef>
              <a:spcAft>
                <a:spcPts val="0"/>
              </a:spcAft>
              <a:buNone/>
            </a:pPr>
            <a:r>
              <a:t/>
            </a:r>
            <a:endParaRPr sz="1420">
              <a:latin typeface="Courier New"/>
              <a:ea typeface="Courier New"/>
              <a:cs typeface="Courier New"/>
              <a:sym typeface="Courier New"/>
            </a:endParaRPr>
          </a:p>
          <a:p>
            <a:pPr indent="0" lvl="0" marL="0" rtl="0" algn="l">
              <a:spcBef>
                <a:spcPts val="0"/>
              </a:spcBef>
              <a:spcAft>
                <a:spcPts val="0"/>
              </a:spcAft>
              <a:buNone/>
            </a:pPr>
            <a:r>
              <a:rPr lang="en" sz="1608">
                <a:latin typeface="Courier New"/>
                <a:ea typeface="Courier New"/>
                <a:cs typeface="Courier New"/>
                <a:sym typeface="Courier New"/>
              </a:rPr>
              <a:t>Players can interact with some of the creatures. Some entities might provide hints or assistance if approached correctly, reflecting the complex nature of the beings held within the NCC.</a:t>
            </a:r>
            <a:endParaRPr sz="1608">
              <a:latin typeface="Courier New"/>
              <a:ea typeface="Courier New"/>
              <a:cs typeface="Courier New"/>
              <a:sym typeface="Courier New"/>
            </a:endParaRPr>
          </a:p>
          <a:p>
            <a:pPr indent="0" lvl="0" marL="0" rtl="0" algn="l">
              <a:spcBef>
                <a:spcPts val="0"/>
              </a:spcBef>
              <a:spcAft>
                <a:spcPts val="0"/>
              </a:spcAft>
              <a:buNone/>
            </a:pPr>
            <a:r>
              <a:t/>
            </a:r>
            <a:endParaRPr sz="1408">
              <a:latin typeface="Courier New"/>
              <a:ea typeface="Courier New"/>
              <a:cs typeface="Courier New"/>
              <a:sym typeface="Courier New"/>
            </a:endParaRPr>
          </a:p>
          <a:p>
            <a:pPr indent="0" lvl="0" marL="0" rtl="0" algn="l">
              <a:spcBef>
                <a:spcPts val="0"/>
              </a:spcBef>
              <a:spcAft>
                <a:spcPts val="0"/>
              </a:spcAft>
              <a:buNone/>
            </a:pPr>
            <a:r>
              <a:t/>
            </a:r>
            <a:endParaRPr sz="1420">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6" name="Google Shape;116;p19"/>
          <p:cNvSpPr txBox="1"/>
          <p:nvPr>
            <p:ph type="title"/>
          </p:nvPr>
        </p:nvSpPr>
        <p:spPr>
          <a:xfrm>
            <a:off x="311700" y="20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Game Objectives</a:t>
            </a:r>
            <a:endParaRPr b="1"/>
          </a:p>
        </p:txBody>
      </p:sp>
      <p:sp>
        <p:nvSpPr>
          <p:cNvPr id="117" name="Google Shape;117;p19"/>
          <p:cNvSpPr txBox="1"/>
          <p:nvPr>
            <p:ph type="title"/>
          </p:nvPr>
        </p:nvSpPr>
        <p:spPr>
          <a:xfrm>
            <a:off x="765275" y="1821400"/>
            <a:ext cx="7919400" cy="39696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en" sz="1620">
                <a:latin typeface="Courier New"/>
                <a:ea typeface="Courier New"/>
                <a:cs typeface="Courier New"/>
                <a:sym typeface="Courier New"/>
              </a:rPr>
              <a:t>Survive until the </a:t>
            </a:r>
            <a:r>
              <a:rPr b="1" lang="en" sz="1620">
                <a:latin typeface="Courier New"/>
                <a:ea typeface="Courier New"/>
                <a:cs typeface="Courier New"/>
                <a:sym typeface="Courier New"/>
              </a:rPr>
              <a:t>third day</a:t>
            </a:r>
            <a:r>
              <a:rPr lang="en" sz="1620">
                <a:latin typeface="Courier New"/>
                <a:ea typeface="Courier New"/>
                <a:cs typeface="Courier New"/>
                <a:sym typeface="Courier New"/>
              </a:rPr>
              <a:t> when backup can finally arrive, re-contain any escaped entities, and uncover the </a:t>
            </a:r>
            <a:r>
              <a:rPr b="1" lang="en" sz="1620">
                <a:solidFill>
                  <a:schemeClr val="lt1"/>
                </a:solidFill>
                <a:highlight>
                  <a:schemeClr val="dk1"/>
                </a:highlight>
                <a:latin typeface="Courier New"/>
                <a:ea typeface="Courier New"/>
                <a:cs typeface="Courier New"/>
                <a:sym typeface="Courier New"/>
              </a:rPr>
              <a:t>true cause of the storm</a:t>
            </a:r>
            <a:r>
              <a:rPr lang="en" sz="1620">
                <a:latin typeface="Courier New"/>
                <a:ea typeface="Courier New"/>
                <a:cs typeface="Courier New"/>
                <a:sym typeface="Courier New"/>
              </a:rPr>
              <a:t> within the Nexus Containment Center.</a:t>
            </a:r>
            <a:endParaRPr sz="1620">
              <a:latin typeface="Courier New"/>
              <a:ea typeface="Courier New"/>
              <a:cs typeface="Courier New"/>
              <a:sym typeface="Courier New"/>
            </a:endParaRPr>
          </a:p>
          <a:p>
            <a:pPr indent="0" lvl="0" marL="0" rtl="0" algn="l">
              <a:spcBef>
                <a:spcPts val="0"/>
              </a:spcBef>
              <a:spcAft>
                <a:spcPts val="0"/>
              </a:spcAft>
              <a:buNone/>
            </a:pPr>
            <a:r>
              <a:t/>
            </a:r>
            <a:endParaRPr b="1" sz="1620" u="sng">
              <a:latin typeface="Courier New"/>
              <a:ea typeface="Courier New"/>
              <a:cs typeface="Courier New"/>
              <a:sym typeface="Courier New"/>
            </a:endParaRPr>
          </a:p>
          <a:p>
            <a:pPr indent="0" lvl="0" marL="0" rtl="0" algn="l">
              <a:spcBef>
                <a:spcPts val="0"/>
              </a:spcBef>
              <a:spcAft>
                <a:spcPts val="0"/>
              </a:spcAft>
              <a:buNone/>
            </a:pPr>
            <a:r>
              <a:t/>
            </a:r>
            <a:endParaRPr b="1" sz="1620" u="sng">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3" name="Google Shape;123;p20"/>
          <p:cNvPicPr preferRelativeResize="0"/>
          <p:nvPr/>
        </p:nvPicPr>
        <p:blipFill rotWithShape="1">
          <a:blip r:embed="rId4">
            <a:alphaModFix amt="80000"/>
          </a:blip>
          <a:srcRect b="0" l="0" r="0" t="0"/>
          <a:stretch/>
        </p:blipFill>
        <p:spPr>
          <a:xfrm>
            <a:off x="4159038" y="-2180069"/>
            <a:ext cx="9144000" cy="13715988"/>
          </a:xfrm>
          <a:prstGeom prst="rect">
            <a:avLst/>
          </a:prstGeom>
          <a:noFill/>
          <a:ln>
            <a:noFill/>
          </a:ln>
        </p:spPr>
      </p:pic>
      <p:sp>
        <p:nvSpPr>
          <p:cNvPr id="124" name="Google Shape;124;p20"/>
          <p:cNvSpPr txBox="1"/>
          <p:nvPr>
            <p:ph idx="4294967295" type="title"/>
          </p:nvPr>
        </p:nvSpPr>
        <p:spPr>
          <a:xfrm>
            <a:off x="3875100" y="2214100"/>
            <a:ext cx="139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Courier New"/>
                <a:ea typeface="Courier New"/>
                <a:cs typeface="Courier New"/>
                <a:sym typeface="Courier New"/>
              </a:rPr>
              <a:t>Theme</a:t>
            </a:r>
            <a:endParaRPr b="1" sz="3000" u="sng">
              <a:latin typeface="Courier New"/>
              <a:ea typeface="Courier New"/>
              <a:cs typeface="Courier New"/>
              <a:sym typeface="Courier New"/>
            </a:endParaRPr>
          </a:p>
        </p:txBody>
      </p:sp>
      <p:pic>
        <p:nvPicPr>
          <p:cNvPr id="125" name="Google Shape;125;p20"/>
          <p:cNvPicPr preferRelativeResize="0"/>
          <p:nvPr/>
        </p:nvPicPr>
        <p:blipFill>
          <a:blip r:embed="rId5">
            <a:alphaModFix/>
          </a:blip>
          <a:stretch>
            <a:fillRect/>
          </a:stretch>
        </p:blipFill>
        <p:spPr>
          <a:xfrm>
            <a:off x="1197575" y="2941400"/>
            <a:ext cx="1609006" cy="572700"/>
          </a:xfrm>
          <a:prstGeom prst="rect">
            <a:avLst/>
          </a:prstGeom>
          <a:noFill/>
          <a:ln>
            <a:noFill/>
          </a:ln>
        </p:spPr>
      </p:pic>
      <p:pic>
        <p:nvPicPr>
          <p:cNvPr id="126" name="Google Shape;126;p20"/>
          <p:cNvPicPr preferRelativeResize="0"/>
          <p:nvPr/>
        </p:nvPicPr>
        <p:blipFill>
          <a:blip r:embed="rId5">
            <a:alphaModFix/>
          </a:blip>
          <a:stretch>
            <a:fillRect/>
          </a:stretch>
        </p:blipFill>
        <p:spPr>
          <a:xfrm flipH="1" rot="10800000">
            <a:off x="2682555" y="2944725"/>
            <a:ext cx="1997006" cy="572700"/>
          </a:xfrm>
          <a:prstGeom prst="rect">
            <a:avLst/>
          </a:prstGeom>
          <a:noFill/>
          <a:ln>
            <a:noFill/>
          </a:ln>
        </p:spPr>
      </p:pic>
      <p:pic>
        <p:nvPicPr>
          <p:cNvPr id="127" name="Google Shape;127;p20"/>
          <p:cNvPicPr preferRelativeResize="0"/>
          <p:nvPr/>
        </p:nvPicPr>
        <p:blipFill>
          <a:blip r:embed="rId5">
            <a:alphaModFix/>
          </a:blip>
          <a:stretch>
            <a:fillRect/>
          </a:stretch>
        </p:blipFill>
        <p:spPr>
          <a:xfrm flipH="1" rot="10800000">
            <a:off x="1050175" y="3457400"/>
            <a:ext cx="4002280" cy="572700"/>
          </a:xfrm>
          <a:prstGeom prst="rect">
            <a:avLst/>
          </a:prstGeom>
          <a:noFill/>
          <a:ln>
            <a:noFill/>
          </a:ln>
        </p:spPr>
      </p:pic>
      <p:pic>
        <p:nvPicPr>
          <p:cNvPr id="128" name="Google Shape;128;p20"/>
          <p:cNvPicPr preferRelativeResize="0"/>
          <p:nvPr/>
        </p:nvPicPr>
        <p:blipFill>
          <a:blip r:embed="rId5">
            <a:alphaModFix/>
          </a:blip>
          <a:stretch>
            <a:fillRect/>
          </a:stretch>
        </p:blipFill>
        <p:spPr>
          <a:xfrm flipH="1" rot="10800000">
            <a:off x="4295994" y="3440950"/>
            <a:ext cx="4002280" cy="572700"/>
          </a:xfrm>
          <a:prstGeom prst="rect">
            <a:avLst/>
          </a:prstGeom>
          <a:noFill/>
          <a:ln>
            <a:noFill/>
          </a:ln>
        </p:spPr>
      </p:pic>
      <p:pic>
        <p:nvPicPr>
          <p:cNvPr id="129" name="Google Shape;129;p20"/>
          <p:cNvPicPr preferRelativeResize="0"/>
          <p:nvPr/>
        </p:nvPicPr>
        <p:blipFill>
          <a:blip r:embed="rId5">
            <a:alphaModFix/>
          </a:blip>
          <a:stretch>
            <a:fillRect/>
          </a:stretch>
        </p:blipFill>
        <p:spPr>
          <a:xfrm rot="10800000">
            <a:off x="1050169" y="1486800"/>
            <a:ext cx="4002280" cy="572700"/>
          </a:xfrm>
          <a:prstGeom prst="rect">
            <a:avLst/>
          </a:prstGeom>
          <a:noFill/>
          <a:ln>
            <a:noFill/>
          </a:ln>
        </p:spPr>
      </p:pic>
      <p:pic>
        <p:nvPicPr>
          <p:cNvPr id="130" name="Google Shape;130;p20"/>
          <p:cNvPicPr preferRelativeResize="0"/>
          <p:nvPr/>
        </p:nvPicPr>
        <p:blipFill>
          <a:blip r:embed="rId5">
            <a:alphaModFix/>
          </a:blip>
          <a:stretch>
            <a:fillRect/>
          </a:stretch>
        </p:blipFill>
        <p:spPr>
          <a:xfrm flipH="1">
            <a:off x="3838169" y="905150"/>
            <a:ext cx="4002280" cy="572700"/>
          </a:xfrm>
          <a:prstGeom prst="rect">
            <a:avLst/>
          </a:prstGeom>
          <a:noFill/>
          <a:ln>
            <a:noFill/>
          </a:ln>
        </p:spPr>
      </p:pic>
      <p:pic>
        <p:nvPicPr>
          <p:cNvPr id="131" name="Google Shape;131;p20"/>
          <p:cNvPicPr preferRelativeResize="0"/>
          <p:nvPr/>
        </p:nvPicPr>
        <p:blipFill>
          <a:blip r:embed="rId5">
            <a:alphaModFix/>
          </a:blip>
          <a:stretch>
            <a:fillRect/>
          </a:stretch>
        </p:blipFill>
        <p:spPr>
          <a:xfrm flipH="1">
            <a:off x="4589990" y="2933400"/>
            <a:ext cx="1172636" cy="572700"/>
          </a:xfrm>
          <a:prstGeom prst="rect">
            <a:avLst/>
          </a:prstGeom>
          <a:noFill/>
          <a:ln>
            <a:noFill/>
          </a:ln>
        </p:spPr>
      </p:pic>
      <p:pic>
        <p:nvPicPr>
          <p:cNvPr id="132" name="Google Shape;132;p20"/>
          <p:cNvPicPr preferRelativeResize="0"/>
          <p:nvPr/>
        </p:nvPicPr>
        <p:blipFill>
          <a:blip r:embed="rId5">
            <a:alphaModFix/>
          </a:blip>
          <a:stretch>
            <a:fillRect/>
          </a:stretch>
        </p:blipFill>
        <p:spPr>
          <a:xfrm>
            <a:off x="1050169" y="916500"/>
            <a:ext cx="4002280" cy="572700"/>
          </a:xfrm>
          <a:prstGeom prst="rect">
            <a:avLst/>
          </a:prstGeom>
          <a:noFill/>
          <a:ln>
            <a:noFill/>
          </a:ln>
        </p:spPr>
      </p:pic>
      <p:pic>
        <p:nvPicPr>
          <p:cNvPr id="133" name="Google Shape;133;p20"/>
          <p:cNvPicPr preferRelativeResize="0"/>
          <p:nvPr/>
        </p:nvPicPr>
        <p:blipFill>
          <a:blip r:embed="rId5">
            <a:alphaModFix/>
          </a:blip>
          <a:stretch>
            <a:fillRect/>
          </a:stretch>
        </p:blipFill>
        <p:spPr>
          <a:xfrm rot="10800000">
            <a:off x="4273319" y="1506125"/>
            <a:ext cx="4002280" cy="57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9" name="Google Shape;139;p21"/>
          <p:cNvSpPr txBox="1"/>
          <p:nvPr>
            <p:ph idx="1" type="body"/>
          </p:nvPr>
        </p:nvSpPr>
        <p:spPr>
          <a:xfrm>
            <a:off x="311700" y="16076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1200"/>
              </a:spcBef>
              <a:spcAft>
                <a:spcPts val="1200"/>
              </a:spcAft>
              <a:buNone/>
            </a:pPr>
            <a:r>
              <a:rPr lang="en" sz="2000">
                <a:solidFill>
                  <a:schemeClr val="dk1"/>
                </a:solidFill>
                <a:latin typeface="Courier New"/>
                <a:ea typeface="Courier New"/>
                <a:cs typeface="Courier New"/>
                <a:sym typeface="Courier New"/>
              </a:rPr>
              <a:t>Interpretation : Oppression is done by the </a:t>
            </a:r>
            <a:r>
              <a:rPr b="1" lang="en" sz="2000">
                <a:solidFill>
                  <a:schemeClr val="accent4"/>
                </a:solidFill>
                <a:latin typeface="Courier New"/>
                <a:ea typeface="Courier New"/>
                <a:cs typeface="Courier New"/>
                <a:sym typeface="Courier New"/>
              </a:rPr>
              <a:t>VICTOR</a:t>
            </a:r>
            <a:endParaRPr b="1" sz="2000">
              <a:solidFill>
                <a:schemeClr val="accent4"/>
              </a:solidFill>
              <a:latin typeface="Courier New"/>
              <a:ea typeface="Courier New"/>
              <a:cs typeface="Courier New"/>
              <a:sym typeface="Courier New"/>
            </a:endParaRPr>
          </a:p>
        </p:txBody>
      </p:sp>
      <p:sp>
        <p:nvSpPr>
          <p:cNvPr id="140" name="Google Shape;140;p21"/>
          <p:cNvSpPr txBox="1"/>
          <p:nvPr>
            <p:ph type="title"/>
          </p:nvPr>
        </p:nvSpPr>
        <p:spPr>
          <a:xfrm>
            <a:off x="311700" y="20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Theme</a:t>
            </a:r>
            <a:endParaRPr b="1"/>
          </a:p>
        </p:txBody>
      </p:sp>
      <p:sp>
        <p:nvSpPr>
          <p:cNvPr id="141" name="Google Shape;141;p21"/>
          <p:cNvSpPr txBox="1"/>
          <p:nvPr>
            <p:ph idx="1" type="body"/>
          </p:nvPr>
        </p:nvSpPr>
        <p:spPr>
          <a:xfrm>
            <a:off x="311700" y="2963175"/>
            <a:ext cx="8520600" cy="572700"/>
          </a:xfrm>
          <a:prstGeom prst="rect">
            <a:avLst/>
          </a:prstGeom>
          <a:effectLst>
            <a:reflection blurRad="0" dir="5400000" dist="38100" endA="0" fadeDir="5400012" kx="0" rotWithShape="0" algn="bl" stA="50000" stPos="0" sy="-100000" ky="0"/>
          </a:effectLst>
        </p:spPr>
        <p:txBody>
          <a:bodyPr anchorCtr="0" anchor="t" bIns="91425" lIns="91425" spcFirstLastPara="1" rIns="91425" wrap="square" tIns="91425">
            <a:normAutofit/>
          </a:bodyPr>
          <a:lstStyle/>
          <a:p>
            <a:pPr indent="0" lvl="0" marL="0" rtl="0" algn="ctr">
              <a:spcBef>
                <a:spcPts val="1200"/>
              </a:spcBef>
              <a:spcAft>
                <a:spcPts val="1200"/>
              </a:spcAft>
              <a:buNone/>
            </a:pPr>
            <a:r>
              <a:rPr b="1" lang="en" sz="2000">
                <a:solidFill>
                  <a:srgbClr val="FF0000"/>
                </a:solidFill>
                <a:latin typeface="Courier New"/>
                <a:ea typeface="Courier New"/>
                <a:cs typeface="Courier New"/>
                <a:sym typeface="Courier New"/>
              </a:rPr>
              <a:t>CHAOTIC</a:t>
            </a:r>
            <a:r>
              <a:rPr lang="en" sz="2000">
                <a:solidFill>
                  <a:schemeClr val="dk1"/>
                </a:solidFill>
                <a:latin typeface="Courier New"/>
                <a:ea typeface="Courier New"/>
                <a:cs typeface="Courier New"/>
                <a:sym typeface="Courier New"/>
              </a:rPr>
              <a:t> Creatures invented by the </a:t>
            </a:r>
            <a:r>
              <a:rPr b="1" lang="en" sz="2000">
                <a:solidFill>
                  <a:schemeClr val="dk1"/>
                </a:solidFill>
                <a:latin typeface="Times New Roman"/>
                <a:ea typeface="Times New Roman"/>
                <a:cs typeface="Times New Roman"/>
                <a:sym typeface="Times New Roman"/>
              </a:rPr>
              <a:t> </a:t>
            </a:r>
            <a:r>
              <a:rPr lang="en" sz="2400">
                <a:solidFill>
                  <a:schemeClr val="accent6"/>
                </a:solidFill>
                <a:latin typeface="Libre Barcode 39"/>
                <a:ea typeface="Libre Barcode 39"/>
                <a:cs typeface="Libre Barcode 39"/>
                <a:sym typeface="Libre Barcode 39"/>
              </a:rPr>
              <a:t>+`@</a:t>
            </a:r>
            <a:r>
              <a:rPr lang="en" sz="2400">
                <a:solidFill>
                  <a:schemeClr val="accent6"/>
                </a:solidFill>
                <a:latin typeface="Libre Barcode 39"/>
                <a:ea typeface="Libre Barcode 39"/>
                <a:cs typeface="Libre Barcode 39"/>
                <a:sym typeface="Libre Barcode 39"/>
              </a:rPr>
              <a:t>.,!?”#/</a:t>
            </a:r>
            <a:endParaRPr b="1" sz="2000">
              <a:solidFill>
                <a:schemeClr val="accent6"/>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